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1" r:id="rId5"/>
    <p:sldMasterId id="2147483654" r:id="rId6"/>
  </p:sldMasterIdLst>
  <p:notesMasterIdLst>
    <p:notesMasterId r:id="rId73"/>
  </p:notesMasterIdLst>
  <p:handoutMasterIdLst>
    <p:handoutMasterId r:id="rId74"/>
  </p:handoutMasterIdLst>
  <p:sldIdLst>
    <p:sldId id="338" r:id="rId7"/>
    <p:sldId id="494" r:id="rId8"/>
    <p:sldId id="562" r:id="rId9"/>
    <p:sldId id="537" r:id="rId10"/>
    <p:sldId id="567" r:id="rId11"/>
    <p:sldId id="568" r:id="rId12"/>
    <p:sldId id="595" r:id="rId13"/>
    <p:sldId id="596" r:id="rId14"/>
    <p:sldId id="597" r:id="rId15"/>
    <p:sldId id="563" r:id="rId16"/>
    <p:sldId id="571" r:id="rId17"/>
    <p:sldId id="572" r:id="rId18"/>
    <p:sldId id="545" r:id="rId19"/>
    <p:sldId id="536" r:id="rId20"/>
    <p:sldId id="540" r:id="rId21"/>
    <p:sldId id="565" r:id="rId22"/>
    <p:sldId id="575" r:id="rId23"/>
    <p:sldId id="538" r:id="rId24"/>
    <p:sldId id="542" r:id="rId25"/>
    <p:sldId id="576" r:id="rId26"/>
    <p:sldId id="551" r:id="rId27"/>
    <p:sldId id="601" r:id="rId28"/>
    <p:sldId id="600" r:id="rId29"/>
    <p:sldId id="599" r:id="rId30"/>
    <p:sldId id="598" r:id="rId31"/>
    <p:sldId id="577" r:id="rId32"/>
    <p:sldId id="605" r:id="rId33"/>
    <p:sldId id="604" r:id="rId34"/>
    <p:sldId id="603" r:id="rId35"/>
    <p:sldId id="602" r:id="rId36"/>
    <p:sldId id="578" r:id="rId37"/>
    <p:sldId id="579" r:id="rId38"/>
    <p:sldId id="609" r:id="rId39"/>
    <p:sldId id="608" r:id="rId40"/>
    <p:sldId id="607" r:id="rId41"/>
    <p:sldId id="606" r:id="rId42"/>
    <p:sldId id="580" r:id="rId43"/>
    <p:sldId id="581" r:id="rId44"/>
    <p:sldId id="610" r:id="rId45"/>
    <p:sldId id="611" r:id="rId46"/>
    <p:sldId id="612" r:id="rId47"/>
    <p:sldId id="613" r:id="rId48"/>
    <p:sldId id="582" r:id="rId49"/>
    <p:sldId id="614" r:id="rId50"/>
    <p:sldId id="550" r:id="rId51"/>
    <p:sldId id="583" r:id="rId52"/>
    <p:sldId id="556" r:id="rId53"/>
    <p:sldId id="585" r:id="rId54"/>
    <p:sldId id="557" r:id="rId55"/>
    <p:sldId id="564" r:id="rId56"/>
    <p:sldId id="586" r:id="rId57"/>
    <p:sldId id="587" r:id="rId58"/>
    <p:sldId id="588" r:id="rId59"/>
    <p:sldId id="615" r:id="rId60"/>
    <p:sldId id="616" r:id="rId61"/>
    <p:sldId id="618" r:id="rId62"/>
    <p:sldId id="590" r:id="rId63"/>
    <p:sldId id="617" r:id="rId64"/>
    <p:sldId id="620" r:id="rId65"/>
    <p:sldId id="621" r:id="rId66"/>
    <p:sldId id="622" r:id="rId67"/>
    <p:sldId id="619" r:id="rId68"/>
    <p:sldId id="591" r:id="rId69"/>
    <p:sldId id="592" r:id="rId70"/>
    <p:sldId id="623" r:id="rId71"/>
    <p:sldId id="594" r:id="rId72"/>
  </p:sldIdLst>
  <p:sldSz cx="12192000" cy="6858000"/>
  <p:notesSz cx="9939338" cy="6807200"/>
  <p:custDataLst>
    <p:tags r:id="rId75"/>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userDrawn="1">
          <p15:clr>
            <a:srgbClr val="A4A3A4"/>
          </p15:clr>
        </p15:guide>
        <p15:guide id="2" pos="29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7706BB-A13E-4EAB-AB39-1D0282D2AE9E}" v="1" dt="2023-02-15T09:01:52.0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45" autoAdjust="0"/>
    <p:restoredTop sz="95250" autoAdjust="0"/>
  </p:normalViewPr>
  <p:slideViewPr>
    <p:cSldViewPr snapToObjects="1" showGuides="1">
      <p:cViewPr varScale="1">
        <p:scale>
          <a:sx n="114" d="100"/>
          <a:sy n="114" d="100"/>
        </p:scale>
        <p:origin x="204" y="102"/>
      </p:cViewPr>
      <p:guideLst>
        <p:guide orient="horz" pos="2614"/>
        <p:guide pos="2933"/>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oja Krishnamurthy –  Mentor" userId="S::saroja@educlaas.com::4f1ff1a2-61f5-4fc7-aa6a-beab7321cb56" providerId="AD" clId="Web-{927706BB-A13E-4EAB-AB39-1D0282D2AE9E}"/>
    <pc:docChg chg="modSld">
      <pc:chgData name="Saroja Krishnamurthy –  Mentor" userId="S::saroja@educlaas.com::4f1ff1a2-61f5-4fc7-aa6a-beab7321cb56" providerId="AD" clId="Web-{927706BB-A13E-4EAB-AB39-1D0282D2AE9E}" dt="2023-02-15T09:01:52.017" v="0" actId="1076"/>
      <pc:docMkLst>
        <pc:docMk/>
      </pc:docMkLst>
      <pc:sldChg chg="modSp">
        <pc:chgData name="Saroja Krishnamurthy –  Mentor" userId="S::saroja@educlaas.com::4f1ff1a2-61f5-4fc7-aa6a-beab7321cb56" providerId="AD" clId="Web-{927706BB-A13E-4EAB-AB39-1D0282D2AE9E}" dt="2023-02-15T09:01:52.017" v="0" actId="1076"/>
        <pc:sldMkLst>
          <pc:docMk/>
          <pc:sldMk cId="4157192410" sldId="556"/>
        </pc:sldMkLst>
        <pc:spChg chg="mod">
          <ac:chgData name="Saroja Krishnamurthy –  Mentor" userId="S::saroja@educlaas.com::4f1ff1a2-61f5-4fc7-aa6a-beab7321cb56" providerId="AD" clId="Web-{927706BB-A13E-4EAB-AB39-1D0282D2AE9E}" dt="2023-02-15T09:01:52.017" v="0" actId="1076"/>
          <ac:spMkLst>
            <pc:docMk/>
            <pc:sldMk cId="4157192410" sldId="556"/>
            <ac:spMk id="3" creationId="{DA98F469-4DE3-4609-B63F-4AAE3856938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2/17/2023</a:t>
            </a:fld>
            <a:endParaRPr lang="en-US" altLang="en-US"/>
          </a:p>
        </p:txBody>
      </p:sp>
      <p:sp>
        <p:nvSpPr>
          <p:cNvPr id="4" name="Footer Placeholder 3">
            <a:extLst>
              <a:ext uri="{FF2B5EF4-FFF2-40B4-BE49-F238E27FC236}">
                <a16:creationId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2/17/2023</a:t>
            </a:fld>
            <a:endParaRPr lang="en-US" altLang="en-US"/>
          </a:p>
        </p:txBody>
      </p:sp>
      <p:sp>
        <p:nvSpPr>
          <p:cNvPr id="4" name="Slide Image Placeholder 3">
            <a:extLst>
              <a:ext uri="{FF2B5EF4-FFF2-40B4-BE49-F238E27FC236}">
                <a16:creationId xmlns:a16="http://schemas.microsoft.com/office/drawing/2014/main" id="{D456ECF8-1E2B-455B-9DC0-85BB74547141}"/>
              </a:ext>
            </a:extLst>
          </p:cNvPr>
          <p:cNvSpPr>
            <a:spLocks noGrp="1" noRot="1" noChangeAspect="1"/>
          </p:cNvSpPr>
          <p:nvPr>
            <p:ph type="sldImg" idx="2"/>
          </p:nvPr>
        </p:nvSpPr>
        <p:spPr>
          <a:xfrm>
            <a:off x="2703513" y="511175"/>
            <a:ext cx="45323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extLst>
      <p:ext uri="{BB962C8B-B14F-4D97-AF65-F5344CB8AC3E}">
        <p14:creationId xmlns:p14="http://schemas.microsoft.com/office/powerpoint/2010/main" val="34459550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xfrm>
            <a:off x="2703513" y="511175"/>
            <a:ext cx="45323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2</a:t>
            </a:fld>
            <a:endParaRPr lang="en-US" altLang="en-US"/>
          </a:p>
        </p:txBody>
      </p:sp>
    </p:spTree>
    <p:extLst>
      <p:ext uri="{BB962C8B-B14F-4D97-AF65-F5344CB8AC3E}">
        <p14:creationId xmlns:p14="http://schemas.microsoft.com/office/powerpoint/2010/main" val="9975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xfrm>
            <a:off x="2703513" y="511175"/>
            <a:ext cx="45323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3</a:t>
            </a:fld>
            <a:endParaRPr lang="en-US" altLang="en-US"/>
          </a:p>
        </p:txBody>
      </p:sp>
    </p:spTree>
    <p:extLst>
      <p:ext uri="{BB962C8B-B14F-4D97-AF65-F5344CB8AC3E}">
        <p14:creationId xmlns:p14="http://schemas.microsoft.com/office/powerpoint/2010/main" val="13714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517BC44-6A78-4136-BE04-8FD8FC847F20}"/>
              </a:ext>
            </a:extLst>
          </p:cNvPr>
          <p:cNvSpPr>
            <a:spLocks noGrp="1" noRot="1" noChangeAspect="1" noTextEdit="1"/>
          </p:cNvSpPr>
          <p:nvPr>
            <p:ph type="sldImg"/>
          </p:nvPr>
        </p:nvSpPr>
        <p:spPr bwMode="auto">
          <a:xfrm>
            <a:off x="2703513" y="511175"/>
            <a:ext cx="45323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71CCECFB-0CDB-4AA3-8795-9447CE9A54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0484" name="Slide Number Placeholder 3">
            <a:extLst>
              <a:ext uri="{FF2B5EF4-FFF2-40B4-BE49-F238E27FC236}">
                <a16:creationId xmlns:a16="http://schemas.microsoft.com/office/drawing/2014/main" id="{D1835A97-158B-4169-920D-CEDF92C4C3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70A7864A-2CA0-4139-ADA5-7C435F860913}" type="slidenum">
              <a:rPr lang="en-US" altLang="en-US" smtClean="0">
                <a:solidFill>
                  <a:srgbClr val="000000"/>
                </a:solidFill>
              </a:rPr>
              <a:pPr/>
              <a:t>45</a:t>
            </a:fld>
            <a:endParaRPr lang="en-US" altLang="en-US">
              <a:solidFill>
                <a:srgbClr val="000000"/>
              </a:solidFill>
            </a:endParaRPr>
          </a:p>
        </p:txBody>
      </p:sp>
    </p:spTree>
    <p:extLst>
      <p:ext uri="{BB962C8B-B14F-4D97-AF65-F5344CB8AC3E}">
        <p14:creationId xmlns:p14="http://schemas.microsoft.com/office/powerpoint/2010/main" val="2671879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517BC44-6A78-4136-BE04-8FD8FC847F20}"/>
              </a:ext>
            </a:extLst>
          </p:cNvPr>
          <p:cNvSpPr>
            <a:spLocks noGrp="1" noRot="1" noChangeAspect="1" noTextEdit="1"/>
          </p:cNvSpPr>
          <p:nvPr>
            <p:ph type="sldImg"/>
          </p:nvPr>
        </p:nvSpPr>
        <p:spPr bwMode="auto">
          <a:xfrm>
            <a:off x="2703513" y="511175"/>
            <a:ext cx="45323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71CCECFB-0CDB-4AA3-8795-9447CE9A54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0484" name="Slide Number Placeholder 3">
            <a:extLst>
              <a:ext uri="{FF2B5EF4-FFF2-40B4-BE49-F238E27FC236}">
                <a16:creationId xmlns:a16="http://schemas.microsoft.com/office/drawing/2014/main" id="{D1835A97-158B-4169-920D-CEDF92C4C3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70A7864A-2CA0-4139-ADA5-7C435F860913}" type="slidenum">
              <a:rPr lang="en-US" altLang="en-US" smtClean="0">
                <a:solidFill>
                  <a:srgbClr val="000000"/>
                </a:solidFill>
              </a:rPr>
              <a:pPr/>
              <a:t>46</a:t>
            </a:fld>
            <a:endParaRPr lang="en-US" altLang="en-US">
              <a:solidFill>
                <a:srgbClr val="000000"/>
              </a:solidFill>
            </a:endParaRPr>
          </a:p>
        </p:txBody>
      </p:sp>
    </p:spTree>
    <p:extLst>
      <p:ext uri="{BB962C8B-B14F-4D97-AF65-F5344CB8AC3E}">
        <p14:creationId xmlns:p14="http://schemas.microsoft.com/office/powerpoint/2010/main" val="387619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239351" y="404664"/>
            <a:ext cx="7761023"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0" y="2667000"/>
            <a:ext cx="78232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4064000" y="3429000"/>
            <a:ext cx="78232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E3ADD-42EF-48AB-7F79-940942BA067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1472C51-3FFF-8FF2-EE81-F2F35FCEA39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Tree>
    <p:extLst>
      <p:ext uri="{BB962C8B-B14F-4D97-AF65-F5344CB8AC3E}">
        <p14:creationId xmlns:p14="http://schemas.microsoft.com/office/powerpoint/2010/main" val="2260161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CC49FBEB-E28E-467F-B589-B691FC552E9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228601"/>
            <a:ext cx="11859684"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F914CA09-5CA4-434F-9526-F5E0FC74C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52984" y="252413"/>
            <a:ext cx="2774949"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1"/>
            <a:ext cx="4064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9018" y="1027113"/>
            <a:ext cx="3464983"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1573088" y="2667000"/>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US" dirty="0"/>
              <a:t>Design, Develop, Implement, Test &amp; Document Used Car Sales Portal Website</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1596752"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dirty="0">
                <a:solidFill>
                  <a:srgbClr val="93176C"/>
                </a:solidFill>
                <a:latin typeface="Calibri" panose="020F0502020204030204" pitchFamily="34" charset="0"/>
              </a:rPr>
              <a:t>Module Project</a:t>
            </a:r>
            <a:endParaRPr lang="en-GB" altLang="en-US" sz="1500" dirty="0">
              <a:solidFill>
                <a:srgbClr val="93176C"/>
              </a:solidFill>
              <a:latin typeface="Calibri" panose="020F0502020204030204" pitchFamily="34" charset="0"/>
            </a:endParaRPr>
          </a:p>
        </p:txBody>
      </p:sp>
      <p:sp>
        <p:nvSpPr>
          <p:cNvPr id="5" name="Title 1">
            <a:extLst>
              <a:ext uri="{FF2B5EF4-FFF2-40B4-BE49-F238E27FC236}">
                <a16:creationId xmlns:a16="http://schemas.microsoft.com/office/drawing/2014/main" id="{3D1E2B7E-1984-4A38-B999-D3FC5F0148C2}"/>
              </a:ext>
            </a:extLst>
          </p:cNvPr>
          <p:cNvSpPr txBox="1">
            <a:spLocks/>
          </p:cNvSpPr>
          <p:nvPr/>
        </p:nvSpPr>
        <p:spPr bwMode="auto">
          <a:xfrm>
            <a:off x="1623888" y="4724401"/>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a:t>
            </a:r>
            <a:r>
              <a:rPr lang="en-SG" sz="1400" dirty="0">
                <a:effectLst/>
                <a:latin typeface="Calibri" panose="020F0502020204030204" pitchFamily="34" charset="0"/>
                <a:ea typeface="SimSun" panose="02010600030101010101" pitchFamily="2" charset="-122"/>
                <a:cs typeface="Calibri" panose="020F0502020204030204" pitchFamily="34" charset="0"/>
              </a:rPr>
              <a:t>January 30 2023</a:t>
            </a:r>
            <a:endParaRPr lang="en-US" altLang="en-US" sz="1400" b="1" dirty="0">
              <a:latin typeface="Calibri" panose="020F0502020204030204" pitchFamily="34" charset="0"/>
              <a:cs typeface="Calibri" panose="020F0502020204030204" pitchFamily="34" charset="0"/>
            </a:endParaRPr>
          </a:p>
          <a:p>
            <a:pPr>
              <a:lnSpc>
                <a:spcPts val="1800"/>
              </a:lnSpc>
              <a:spcBef>
                <a:spcPts val="200"/>
              </a:spcBef>
              <a:spcAft>
                <a:spcPts val="200"/>
              </a:spcAft>
              <a:defRPr/>
            </a:pPr>
            <a:r>
              <a:rPr lang="en-US" altLang="en-US" sz="1400" b="1" dirty="0">
                <a:latin typeface="Calibri" panose="020F0502020204030204" pitchFamily="34" charset="0"/>
                <a:cs typeface="Calibri" panose="020F0502020204030204" pitchFamily="34" charset="0"/>
              </a:rPr>
              <a:t> End Date		: </a:t>
            </a:r>
            <a:r>
              <a:rPr lang="en-SG" sz="1400" dirty="0">
                <a:effectLst/>
                <a:latin typeface="Calibri" panose="020F0502020204030204" pitchFamily="34" charset="0"/>
                <a:ea typeface="SimSun" panose="02010600030101010101" pitchFamily="2" charset="-122"/>
                <a:cs typeface="Calibri" panose="020F0502020204030204" pitchFamily="34" charset="0"/>
              </a:rPr>
              <a:t>February 17 2023</a:t>
            </a:r>
            <a:endParaRPr lang="en-US" altLang="en-US" sz="1400" b="1" dirty="0">
              <a:latin typeface="Calibri" panose="020F0502020204030204" pitchFamily="34" charset="0"/>
              <a:cs typeface="Calibri" panose="020F0502020204030204" pitchFamily="34" charset="0"/>
            </a:endParaRPr>
          </a:p>
          <a:p>
            <a:pPr>
              <a:lnSpc>
                <a:spcPts val="1800"/>
              </a:lnSpc>
              <a:spcBef>
                <a:spcPts val="200"/>
              </a:spcBef>
              <a:spcAft>
                <a:spcPts val="200"/>
              </a:spcAft>
              <a:defRPr/>
            </a:pPr>
            <a:r>
              <a:rPr lang="en-US" altLang="en-US" sz="1400" b="1" dirty="0">
                <a:latin typeface="Calibri" panose="020F0502020204030204" pitchFamily="34" charset="0"/>
                <a:cs typeface="Calibri" panose="020F0502020204030204" pitchFamily="34" charset="0"/>
              </a:rPr>
              <a:t>Submission Date	: </a:t>
            </a:r>
            <a:r>
              <a:rPr lang="en-SG" sz="1400" dirty="0">
                <a:effectLst/>
                <a:latin typeface="Calibri" panose="020F0502020204030204" pitchFamily="34" charset="0"/>
                <a:ea typeface="SimSun" panose="02010600030101010101" pitchFamily="2" charset="-122"/>
                <a:cs typeface="Calibri" panose="020F0502020204030204" pitchFamily="34" charset="0"/>
              </a:rPr>
              <a:t>February 17 2023</a:t>
            </a:r>
            <a:endParaRPr lang="en-US" altLang="en-US" sz="140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627088" y="3933825"/>
            <a:ext cx="7345363" cy="719138"/>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Module: </a:t>
            </a:r>
            <a:r>
              <a:rPr lang="en-US" altLang="en-US" sz="1400" dirty="0">
                <a:latin typeface="+mn-lt"/>
              </a:rPr>
              <a:t> </a:t>
            </a:r>
            <a:r>
              <a:rPr lang="en-US" sz="1400" dirty="0"/>
              <a:t>Application Development &amp; Process</a:t>
            </a:r>
          </a:p>
        </p:txBody>
      </p:sp>
      <p:sp>
        <p:nvSpPr>
          <p:cNvPr id="7" name="Title 1">
            <a:extLst>
              <a:ext uri="{FF2B5EF4-FFF2-40B4-BE49-F238E27FC236}">
                <a16:creationId xmlns:a16="http://schemas.microsoft.com/office/drawing/2014/main" id="{3AAE6609-8189-419A-853E-0A3E5EB230FA}"/>
              </a:ext>
            </a:extLst>
          </p:cNvPr>
          <p:cNvSpPr txBox="1">
            <a:spLocks/>
          </p:cNvSpPr>
          <p:nvPr/>
        </p:nvSpPr>
        <p:spPr bwMode="auto">
          <a:xfrm>
            <a:off x="5804098" y="4724401"/>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I Kadek Adi Astawa</a:t>
            </a:r>
          </a:p>
          <a:p>
            <a:pPr>
              <a:lnSpc>
                <a:spcPts val="1800"/>
              </a:lnSpc>
              <a:spcBef>
                <a:spcPts val="200"/>
              </a:spcBef>
              <a:spcAft>
                <a:spcPts val="200"/>
              </a:spcAft>
              <a:defRPr/>
            </a:pPr>
            <a:r>
              <a:rPr lang="en-US" altLang="en-US" sz="1400" b="1" dirty="0">
                <a:latin typeface="+mn-lt"/>
              </a:rPr>
              <a:t>Enrollment ID	: BDSE06</a:t>
            </a:r>
          </a:p>
          <a:p>
            <a:pPr>
              <a:lnSpc>
                <a:spcPts val="1800"/>
              </a:lnSpc>
              <a:spcBef>
                <a:spcPts val="200"/>
              </a:spcBef>
              <a:spcAft>
                <a:spcPts val="200"/>
              </a:spcAft>
              <a:defRPr/>
            </a:pPr>
            <a:r>
              <a:rPr lang="en-US" altLang="en-US" sz="1400" b="1" dirty="0">
                <a:latin typeface="+mn-lt"/>
              </a:rPr>
              <a:t>Presentation Date	: </a:t>
            </a:r>
            <a:r>
              <a:rPr lang="en-SG" sz="1400" dirty="0">
                <a:effectLst/>
                <a:latin typeface="+mj-lt"/>
                <a:ea typeface="SimSun" panose="02010600030101010101" pitchFamily="2" charset="-122"/>
                <a:cs typeface="Arial" panose="020B0604020202020204" pitchFamily="34" charset="0"/>
              </a:rPr>
              <a:t>February 20 2023</a:t>
            </a:r>
            <a:endParaRPr lang="en-US" altLang="en-US" sz="14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C83FEB-F9AD-4931-B37B-18B83721D83F}"/>
              </a:ext>
            </a:extLst>
          </p:cNvPr>
          <p:cNvSpPr txBox="1">
            <a:spLocks noGrp="1" noChangeArrowheads="1"/>
          </p:cNvSpPr>
          <p:nvPr>
            <p:ph type="title"/>
          </p:nvPr>
        </p:nvSpPr>
        <p:spPr bwMode="auto">
          <a:xfrm>
            <a:off x="1703388" y="404813"/>
            <a:ext cx="37445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l"/>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2. </a:t>
            </a:r>
            <a:r>
              <a:rPr lang="en-SG" altLang="en-US" sz="2800" dirty="0">
                <a:solidFill>
                  <a:schemeClr val="bg1"/>
                </a:solidFill>
                <a:latin typeface="Cambria" panose="02040503050406030204" pitchFamily="18" charset="0"/>
                <a:ea typeface="Cambria" panose="02040503050406030204" pitchFamily="18" charset="0"/>
              </a:rPr>
              <a:t>Business Process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E98FEF09-E1DD-4D69-85F8-460C8A182606}"/>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latin typeface="Cambria" panose="02040503050406030204" pitchFamily="18" charset="0"/>
              <a:ea typeface="Cambria" panose="02040503050406030204" pitchFamily="18" charset="0"/>
            </a:endParaRPr>
          </a:p>
          <a:p>
            <a:pPr algn="ctr">
              <a:defRPr/>
            </a:pPr>
            <a:r>
              <a:rPr lang="en-SG" b="1" dirty="0">
                <a:solidFill>
                  <a:schemeClr val="tx1"/>
                </a:solidFill>
                <a:latin typeface="Cambria" panose="02040503050406030204" pitchFamily="18" charset="0"/>
                <a:ea typeface="Cambria" panose="02040503050406030204" pitchFamily="18" charset="0"/>
              </a:rPr>
              <a:t>Post Car Scenario</a:t>
            </a:r>
          </a:p>
          <a:p>
            <a:pPr>
              <a:defRPr/>
            </a:pPr>
            <a:endParaRPr lang="en-SG" b="1" dirty="0">
              <a:solidFill>
                <a:schemeClr val="tx1"/>
              </a:solidFill>
              <a:latin typeface="Cambria" panose="02040503050406030204" pitchFamily="18" charset="0"/>
              <a:ea typeface="Cambria" panose="02040503050406030204" pitchFamily="18" charset="0"/>
            </a:endParaRPr>
          </a:p>
          <a:p>
            <a:pPr lvl="1">
              <a:defRPr/>
            </a:pPr>
            <a:r>
              <a:rPr lang="en-US" sz="18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First user needs to log in to access the post car page, post car page is located on “ My Store Page ” and select if the car will be a bidding car or just a regular car. In the post car form, the user needs to fill in the form fit for the car criteria and click the post button.</a:t>
            </a:r>
            <a:endParaRPr lang="en-US" sz="180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lvl="1">
              <a:defRPr/>
            </a:pPr>
            <a:endParaRPr lang="en-SG" b="1" dirty="0">
              <a:solidFill>
                <a:schemeClr val="tx1"/>
              </a:solidFill>
              <a:latin typeface="Cambria" panose="02040503050406030204" pitchFamily="18" charset="0"/>
              <a:ea typeface="Cambria" panose="02040503050406030204" pitchFamily="18" charset="0"/>
            </a:endParaRPr>
          </a:p>
          <a:p>
            <a:pPr marL="342900" indent="-342900">
              <a:buFont typeface="+mj-lt"/>
              <a:buAutoNum type="arabicPeriod"/>
              <a:defRPr/>
            </a:pPr>
            <a:endParaRPr lang="en-SG" b="1" dirty="0">
              <a:solidFill>
                <a:schemeClr val="tx1"/>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606BCF09-098E-4B96-9D85-00DFFF338093}"/>
              </a:ext>
            </a:extLst>
          </p:cNvPr>
          <p:cNvPicPr/>
          <p:nvPr/>
        </p:nvPicPr>
        <p:blipFill>
          <a:blip r:embed="rId2"/>
          <a:stretch>
            <a:fillRect/>
          </a:stretch>
        </p:blipFill>
        <p:spPr>
          <a:xfrm>
            <a:off x="568043" y="3428999"/>
            <a:ext cx="5031923" cy="2232025"/>
          </a:xfrm>
          <a:prstGeom prst="rect">
            <a:avLst/>
          </a:prstGeom>
        </p:spPr>
      </p:pic>
      <p:pic>
        <p:nvPicPr>
          <p:cNvPr id="7" name="Picture 6">
            <a:extLst>
              <a:ext uri="{FF2B5EF4-FFF2-40B4-BE49-F238E27FC236}">
                <a16:creationId xmlns:a16="http://schemas.microsoft.com/office/drawing/2014/main" id="{F2639DEE-C0BC-4FCC-9229-37B611E3F995}"/>
              </a:ext>
            </a:extLst>
          </p:cNvPr>
          <p:cNvPicPr/>
          <p:nvPr/>
        </p:nvPicPr>
        <p:blipFill>
          <a:blip r:embed="rId3"/>
          <a:stretch>
            <a:fillRect/>
          </a:stretch>
        </p:blipFill>
        <p:spPr>
          <a:xfrm>
            <a:off x="6168008" y="3212976"/>
            <a:ext cx="4919230" cy="2592288"/>
          </a:xfrm>
          <a:prstGeom prst="rect">
            <a:avLst/>
          </a:prstGeom>
        </p:spPr>
      </p:pic>
    </p:spTree>
    <p:extLst>
      <p:ext uri="{BB962C8B-B14F-4D97-AF65-F5344CB8AC3E}">
        <p14:creationId xmlns:p14="http://schemas.microsoft.com/office/powerpoint/2010/main" val="235687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C83FEB-F9AD-4931-B37B-18B83721D83F}"/>
              </a:ext>
            </a:extLst>
          </p:cNvPr>
          <p:cNvSpPr txBox="1">
            <a:spLocks noGrp="1" noChangeArrowheads="1"/>
          </p:cNvSpPr>
          <p:nvPr>
            <p:ph type="title"/>
          </p:nvPr>
        </p:nvSpPr>
        <p:spPr bwMode="auto">
          <a:xfrm>
            <a:off x="1703388" y="404813"/>
            <a:ext cx="37445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l"/>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2. </a:t>
            </a:r>
            <a:r>
              <a:rPr lang="en-SG" altLang="en-US" sz="2800" dirty="0">
                <a:solidFill>
                  <a:schemeClr val="bg1"/>
                </a:solidFill>
                <a:latin typeface="Cambria" panose="02040503050406030204" pitchFamily="18" charset="0"/>
                <a:ea typeface="Cambria" panose="02040503050406030204" pitchFamily="18" charset="0"/>
              </a:rPr>
              <a:t>Business Process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E98FEF09-E1DD-4D69-85F8-460C8A182606}"/>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latin typeface="Cambria" panose="02040503050406030204" pitchFamily="18" charset="0"/>
              <a:ea typeface="Cambria" panose="02040503050406030204" pitchFamily="18" charset="0"/>
            </a:endParaRPr>
          </a:p>
          <a:p>
            <a:pPr algn="ctr">
              <a:defRPr/>
            </a:pPr>
            <a:r>
              <a:rPr lang="en-SG" b="1" dirty="0">
                <a:solidFill>
                  <a:schemeClr val="tx1"/>
                </a:solidFill>
                <a:latin typeface="Cambria" panose="02040503050406030204" pitchFamily="18" charset="0"/>
                <a:ea typeface="Cambria" panose="02040503050406030204" pitchFamily="18" charset="0"/>
              </a:rPr>
              <a:t>Bidding a car</a:t>
            </a:r>
          </a:p>
          <a:p>
            <a:pPr>
              <a:defRPr/>
            </a:pPr>
            <a:r>
              <a:rPr lang="en-US" sz="18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To bid on a car, the user must go to the auction page, and next to the "View Details" button is the "Bid This Car" button. Clicking this button will open a form for you to enter the amount you wish to bid on. To see a list of bidders for the same car, click the "View Details" button on the car map on the site and a list of bidders for that car will be displayed.</a:t>
            </a:r>
            <a:endParaRPr lang="en-US" sz="180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a:defRPr/>
            </a:pPr>
            <a:endParaRPr lang="en-SG" b="1" dirty="0">
              <a:solidFill>
                <a:schemeClr val="tx1"/>
              </a:solidFill>
              <a:latin typeface="Cambria" panose="02040503050406030204" pitchFamily="18" charset="0"/>
              <a:ea typeface="Cambria" panose="02040503050406030204" pitchFamily="18" charset="0"/>
            </a:endParaRPr>
          </a:p>
          <a:p>
            <a:pPr marL="342900" indent="-342900">
              <a:buFont typeface="+mj-lt"/>
              <a:buAutoNum type="arabicPeriod"/>
              <a:defRPr/>
            </a:pP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70075E5-6B33-43E8-84B8-0E5868B1FFCD}"/>
              </a:ext>
            </a:extLst>
          </p:cNvPr>
          <p:cNvPicPr/>
          <p:nvPr/>
        </p:nvPicPr>
        <p:blipFill>
          <a:blip r:embed="rId2"/>
          <a:stretch>
            <a:fillRect/>
          </a:stretch>
        </p:blipFill>
        <p:spPr>
          <a:xfrm>
            <a:off x="1963185" y="3212976"/>
            <a:ext cx="6969485" cy="3119963"/>
          </a:xfrm>
          <a:prstGeom prst="rect">
            <a:avLst/>
          </a:prstGeom>
        </p:spPr>
      </p:pic>
    </p:spTree>
    <p:extLst>
      <p:ext uri="{BB962C8B-B14F-4D97-AF65-F5344CB8AC3E}">
        <p14:creationId xmlns:p14="http://schemas.microsoft.com/office/powerpoint/2010/main" val="900886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C83FEB-F9AD-4931-B37B-18B83721D83F}"/>
              </a:ext>
            </a:extLst>
          </p:cNvPr>
          <p:cNvSpPr txBox="1">
            <a:spLocks noGrp="1" noChangeArrowheads="1"/>
          </p:cNvSpPr>
          <p:nvPr>
            <p:ph type="title"/>
          </p:nvPr>
        </p:nvSpPr>
        <p:spPr bwMode="auto">
          <a:xfrm>
            <a:off x="1703388" y="404813"/>
            <a:ext cx="37445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l"/>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2. </a:t>
            </a:r>
            <a:r>
              <a:rPr lang="en-SG" altLang="en-US" sz="2800" dirty="0">
                <a:solidFill>
                  <a:schemeClr val="bg1"/>
                </a:solidFill>
                <a:latin typeface="Cambria" panose="02040503050406030204" pitchFamily="18" charset="0"/>
                <a:ea typeface="Cambria" panose="02040503050406030204" pitchFamily="18" charset="0"/>
              </a:rPr>
              <a:t>Business Process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E98FEF09-E1DD-4D69-85F8-460C8A182606}"/>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latin typeface="Cambria" panose="02040503050406030204" pitchFamily="18" charset="0"/>
              <a:ea typeface="Cambria" panose="02040503050406030204" pitchFamily="18" charset="0"/>
            </a:endParaRPr>
          </a:p>
          <a:p>
            <a:pPr algn="ctr">
              <a:defRPr/>
            </a:pPr>
            <a:r>
              <a:rPr lang="en-SG" b="1" dirty="0">
                <a:solidFill>
                  <a:schemeClr val="tx1"/>
                </a:solidFill>
                <a:latin typeface="Cambria" panose="02040503050406030204" pitchFamily="18" charset="0"/>
                <a:ea typeface="Cambria" panose="02040503050406030204" pitchFamily="18" charset="0"/>
              </a:rPr>
              <a:t>Functionality of Scenarios</a:t>
            </a:r>
          </a:p>
          <a:p>
            <a:pPr lvl="1">
              <a:defRPr/>
            </a:pPr>
            <a:endParaRPr lang="en-SG" b="1" dirty="0">
              <a:solidFill>
                <a:schemeClr val="tx1"/>
              </a:solidFill>
              <a:latin typeface="Cambria" panose="02040503050406030204" pitchFamily="18" charset="0"/>
              <a:ea typeface="Cambria" panose="02040503050406030204" pitchFamily="18" charset="0"/>
            </a:endParaRPr>
          </a:p>
          <a:p>
            <a:pPr lvl="1">
              <a:defRPr/>
            </a:pPr>
            <a:endParaRPr lang="en-SG" b="1" dirty="0">
              <a:solidFill>
                <a:schemeClr val="tx1"/>
              </a:solidFill>
              <a:latin typeface="Cambria" panose="02040503050406030204" pitchFamily="18" charset="0"/>
              <a:ea typeface="Cambria" panose="02040503050406030204" pitchFamily="18" charset="0"/>
            </a:endParaRPr>
          </a:p>
          <a:p>
            <a:pPr marL="342900" indent="-342900">
              <a:buFont typeface="+mj-lt"/>
              <a:buAutoNum type="arabicPeriod"/>
              <a:defRPr/>
            </a:pPr>
            <a:endParaRPr lang="en-SG"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DDF4CAFD-653B-4661-A868-20C79CC923FC}"/>
              </a:ext>
            </a:extLst>
          </p:cNvPr>
          <p:cNvGraphicFramePr>
            <a:graphicFrameLocks noGrp="1"/>
          </p:cNvGraphicFramePr>
          <p:nvPr>
            <p:extLst>
              <p:ext uri="{D42A27DB-BD31-4B8C-83A1-F6EECF244321}">
                <p14:modId xmlns:p14="http://schemas.microsoft.com/office/powerpoint/2010/main" val="3820372628"/>
              </p:ext>
            </p:extLst>
          </p:nvPr>
        </p:nvGraphicFramePr>
        <p:xfrm>
          <a:off x="2171564" y="3140968"/>
          <a:ext cx="7848871" cy="2050573"/>
        </p:xfrm>
        <a:graphic>
          <a:graphicData uri="http://schemas.openxmlformats.org/drawingml/2006/table">
            <a:tbl>
              <a:tblPr firstRow="1" firstCol="1" bandRow="1">
                <a:tableStyleId>{5C22544A-7EE6-4342-B048-85BDC9FD1C3A}</a:tableStyleId>
              </a:tblPr>
              <a:tblGrid>
                <a:gridCol w="1958972">
                  <a:extLst>
                    <a:ext uri="{9D8B030D-6E8A-4147-A177-3AD203B41FA5}">
                      <a16:colId xmlns:a16="http://schemas.microsoft.com/office/drawing/2014/main" val="1701068406"/>
                    </a:ext>
                  </a:extLst>
                </a:gridCol>
                <a:gridCol w="5889899">
                  <a:extLst>
                    <a:ext uri="{9D8B030D-6E8A-4147-A177-3AD203B41FA5}">
                      <a16:colId xmlns:a16="http://schemas.microsoft.com/office/drawing/2014/main" val="2754666324"/>
                    </a:ext>
                  </a:extLst>
                </a:gridCol>
              </a:tblGrid>
              <a:tr h="400437">
                <a:tc>
                  <a:txBody>
                    <a:bodyPr/>
                    <a:lstStyle/>
                    <a:p>
                      <a:pPr marL="0" marR="0" algn="just">
                        <a:lnSpc>
                          <a:spcPct val="150000"/>
                        </a:lnSpc>
                        <a:spcBef>
                          <a:spcPts val="400"/>
                        </a:spcBef>
                        <a:spcAft>
                          <a:spcPts val="200"/>
                        </a:spcAft>
                      </a:pPr>
                      <a:r>
                        <a:rPr lang="en-US" sz="1600">
                          <a:effectLst/>
                        </a:rPr>
                        <a:t>Pages</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50000"/>
                        </a:lnSpc>
                        <a:spcBef>
                          <a:spcPts val="400"/>
                        </a:spcBef>
                        <a:spcAft>
                          <a:spcPts val="200"/>
                        </a:spcAft>
                      </a:pPr>
                      <a:r>
                        <a:rPr lang="en-US" sz="1600">
                          <a:effectLst/>
                        </a:rPr>
                        <a:t>Functionality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363682275"/>
                  </a:ext>
                </a:extLst>
              </a:tr>
              <a:tr h="400437">
                <a:tc>
                  <a:txBody>
                    <a:bodyPr/>
                    <a:lstStyle/>
                    <a:p>
                      <a:pPr marL="0" marR="0" algn="just">
                        <a:lnSpc>
                          <a:spcPct val="150000"/>
                        </a:lnSpc>
                        <a:spcBef>
                          <a:spcPts val="400"/>
                        </a:spcBef>
                        <a:spcAft>
                          <a:spcPts val="200"/>
                        </a:spcAft>
                      </a:pPr>
                      <a:r>
                        <a:rPr lang="en-US" sz="1600">
                          <a:effectLst/>
                        </a:rPr>
                        <a:t>My Store Page</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50000"/>
                        </a:lnSpc>
                        <a:spcBef>
                          <a:spcPts val="400"/>
                        </a:spcBef>
                        <a:spcAft>
                          <a:spcPts val="200"/>
                        </a:spcAft>
                      </a:pPr>
                      <a:r>
                        <a:rPr lang="en-US" sz="1600">
                          <a:effectLst/>
                        </a:rPr>
                        <a:t>To view all car you sell, and add new car</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62197623"/>
                  </a:ext>
                </a:extLst>
              </a:tr>
              <a:tr h="400437">
                <a:tc>
                  <a:txBody>
                    <a:bodyPr/>
                    <a:lstStyle/>
                    <a:p>
                      <a:pPr marL="0" marR="0" algn="just">
                        <a:lnSpc>
                          <a:spcPct val="150000"/>
                        </a:lnSpc>
                        <a:spcBef>
                          <a:spcPts val="400"/>
                        </a:spcBef>
                        <a:spcAft>
                          <a:spcPts val="200"/>
                        </a:spcAft>
                      </a:pPr>
                      <a:r>
                        <a:rPr lang="en-US" sz="1600">
                          <a:effectLst/>
                        </a:rPr>
                        <a:t>Post Car Page</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50000"/>
                        </a:lnSpc>
                        <a:spcBef>
                          <a:spcPts val="400"/>
                        </a:spcBef>
                        <a:spcAft>
                          <a:spcPts val="200"/>
                        </a:spcAft>
                      </a:pPr>
                      <a:r>
                        <a:rPr lang="en-US" sz="1600">
                          <a:effectLst/>
                        </a:rPr>
                        <a:t>To post a car</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15244323"/>
                  </a:ext>
                </a:extLst>
              </a:tr>
              <a:tr h="849262">
                <a:tc>
                  <a:txBody>
                    <a:bodyPr/>
                    <a:lstStyle/>
                    <a:p>
                      <a:pPr marL="0" marR="0" algn="just">
                        <a:lnSpc>
                          <a:spcPct val="150000"/>
                        </a:lnSpc>
                        <a:spcBef>
                          <a:spcPts val="400"/>
                        </a:spcBef>
                        <a:spcAft>
                          <a:spcPts val="200"/>
                        </a:spcAft>
                      </a:pPr>
                      <a:r>
                        <a:rPr lang="en-US" sz="1600">
                          <a:effectLst/>
                        </a:rPr>
                        <a:t>Bid Car Detail pape</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50000"/>
                        </a:lnSpc>
                        <a:spcBef>
                          <a:spcPts val="400"/>
                        </a:spcBef>
                        <a:spcAft>
                          <a:spcPts val="200"/>
                        </a:spcAft>
                      </a:pPr>
                      <a:r>
                        <a:rPr lang="en-US" sz="1600" dirty="0">
                          <a:effectLst/>
                        </a:rPr>
                        <a:t>To get car detail information and bid for a car</a:t>
                      </a:r>
                      <a:endParaRPr lang="en-US" sz="1100" b="1"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369395482"/>
                  </a:ext>
                </a:extLst>
              </a:tr>
            </a:tbl>
          </a:graphicData>
        </a:graphic>
      </p:graphicFrame>
    </p:spTree>
    <p:extLst>
      <p:ext uri="{BB962C8B-B14F-4D97-AF65-F5344CB8AC3E}">
        <p14:creationId xmlns:p14="http://schemas.microsoft.com/office/powerpoint/2010/main" val="313595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rgbClr val="FFFFFF"/>
                </a:solidFill>
                <a:latin typeface="Cambria" panose="02040503050406030204" pitchFamily="18" charset="0"/>
                <a:ea typeface="Cambria" panose="02040503050406030204" pitchFamily="18" charset="0"/>
                <a:cs typeface="Arial" panose="020B0604020202020204" pitchFamily="34" charset="0"/>
              </a:rPr>
              <a:t>3. Project Plan</a:t>
            </a:r>
            <a:endPar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FE778D48-72D7-460D-A5FA-B0A47B376637}"/>
              </a:ext>
            </a:extLst>
          </p:cNvPr>
          <p:cNvGraphicFramePr>
            <a:graphicFrameLocks noGrp="1"/>
          </p:cNvGraphicFramePr>
          <p:nvPr>
            <p:extLst>
              <p:ext uri="{D42A27DB-BD31-4B8C-83A1-F6EECF244321}">
                <p14:modId xmlns:p14="http://schemas.microsoft.com/office/powerpoint/2010/main" val="810613843"/>
              </p:ext>
            </p:extLst>
          </p:nvPr>
        </p:nvGraphicFramePr>
        <p:xfrm>
          <a:off x="3518201" y="1671967"/>
          <a:ext cx="5155598" cy="4683173"/>
        </p:xfrm>
        <a:graphic>
          <a:graphicData uri="http://schemas.openxmlformats.org/drawingml/2006/table">
            <a:tbl>
              <a:tblPr>
                <a:tableStyleId>{69CF1AB2-1976-4502-BF36-3FF5EA218861}</a:tableStyleId>
              </a:tblPr>
              <a:tblGrid>
                <a:gridCol w="1950237">
                  <a:extLst>
                    <a:ext uri="{9D8B030D-6E8A-4147-A177-3AD203B41FA5}">
                      <a16:colId xmlns:a16="http://schemas.microsoft.com/office/drawing/2014/main" val="596921048"/>
                    </a:ext>
                  </a:extLst>
                </a:gridCol>
                <a:gridCol w="1950237">
                  <a:extLst>
                    <a:ext uri="{9D8B030D-6E8A-4147-A177-3AD203B41FA5}">
                      <a16:colId xmlns:a16="http://schemas.microsoft.com/office/drawing/2014/main" val="3955355786"/>
                    </a:ext>
                  </a:extLst>
                </a:gridCol>
                <a:gridCol w="627562">
                  <a:extLst>
                    <a:ext uri="{9D8B030D-6E8A-4147-A177-3AD203B41FA5}">
                      <a16:colId xmlns:a16="http://schemas.microsoft.com/office/drawing/2014/main" val="97748658"/>
                    </a:ext>
                  </a:extLst>
                </a:gridCol>
                <a:gridCol w="627562">
                  <a:extLst>
                    <a:ext uri="{9D8B030D-6E8A-4147-A177-3AD203B41FA5}">
                      <a16:colId xmlns:a16="http://schemas.microsoft.com/office/drawing/2014/main" val="2824905324"/>
                    </a:ext>
                  </a:extLst>
                </a:gridCol>
              </a:tblGrid>
              <a:tr h="286984">
                <a:tc>
                  <a:txBody>
                    <a:bodyPr/>
                    <a:lstStyle/>
                    <a:p>
                      <a:pPr marL="0" marR="0">
                        <a:lnSpc>
                          <a:spcPct val="107000"/>
                        </a:lnSpc>
                        <a:spcBef>
                          <a:spcPts val="0"/>
                        </a:spcBef>
                        <a:spcAft>
                          <a:spcPts val="0"/>
                        </a:spcAft>
                      </a:pPr>
                      <a:r>
                        <a:rPr lang="en-SG" sz="900">
                          <a:effectLst/>
                        </a:rPr>
                        <a:t>Phases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a:effectLst/>
                        </a:rPr>
                        <a:t>Activity</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a:effectLst/>
                        </a:rPr>
                        <a:t>Start Date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dirty="0">
                          <a:effectLst/>
                        </a:rPr>
                        <a:t> End Date</a:t>
                      </a:r>
                      <a:endParaRPr lang="en-US" sz="900" dirty="0">
                        <a:effectLst/>
                        <a:latin typeface="Calibri" panose="020F0502020204030204" pitchFamily="34" charset="0"/>
                        <a:ea typeface="SimSun" panose="02010600030101010101" pitchFamily="2" charset="-122"/>
                        <a:cs typeface="Arial" panose="020B0604020202020204" pitchFamily="34" charset="0"/>
                      </a:endParaRPr>
                    </a:p>
                  </a:txBody>
                  <a:tcPr marL="5210" marR="5210" marT="0" marB="0"/>
                </a:tc>
                <a:extLst>
                  <a:ext uri="{0D108BD9-81ED-4DB2-BD59-A6C34878D82A}">
                    <a16:rowId xmlns:a16="http://schemas.microsoft.com/office/drawing/2014/main" val="214852885"/>
                  </a:ext>
                </a:extLst>
              </a:tr>
              <a:tr h="286984">
                <a:tc rowSpan="4">
                  <a:txBody>
                    <a:bodyPr/>
                    <a:lstStyle/>
                    <a:p>
                      <a:pPr marL="0" marR="0">
                        <a:lnSpc>
                          <a:spcPct val="107000"/>
                        </a:lnSpc>
                        <a:spcBef>
                          <a:spcPts val="0"/>
                        </a:spcBef>
                        <a:spcAft>
                          <a:spcPts val="0"/>
                        </a:spcAft>
                      </a:pPr>
                      <a:r>
                        <a:rPr lang="en-SG" sz="900">
                          <a:effectLst/>
                        </a:rPr>
                        <a:t>Planning</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a:effectLst/>
                        </a:rPr>
                        <a:t>Deciding the purpose and scope of this project.</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rowSpan="4">
                  <a:txBody>
                    <a:bodyPr/>
                    <a:lstStyle/>
                    <a:p>
                      <a:pPr marL="0" marR="0">
                        <a:lnSpc>
                          <a:spcPct val="107000"/>
                        </a:lnSpc>
                        <a:spcBef>
                          <a:spcPts val="0"/>
                        </a:spcBef>
                        <a:spcAft>
                          <a:spcPts val="0"/>
                        </a:spcAft>
                      </a:pPr>
                      <a:r>
                        <a:rPr lang="en-SG" sz="900">
                          <a:effectLst/>
                        </a:rPr>
                        <a:t>11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rowSpan="4">
                  <a:txBody>
                    <a:bodyPr/>
                    <a:lstStyle/>
                    <a:p>
                      <a:pPr marL="0" marR="0">
                        <a:lnSpc>
                          <a:spcPct val="107000"/>
                        </a:lnSpc>
                        <a:spcBef>
                          <a:spcPts val="0"/>
                        </a:spcBef>
                        <a:spcAft>
                          <a:spcPts val="0"/>
                        </a:spcAft>
                      </a:pPr>
                      <a:r>
                        <a:rPr lang="en-SG" sz="900">
                          <a:effectLst/>
                        </a:rPr>
                        <a:t>11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210" marR="5210" marT="0" marB="0"/>
                </a:tc>
                <a:extLst>
                  <a:ext uri="{0D108BD9-81ED-4DB2-BD59-A6C34878D82A}">
                    <a16:rowId xmlns:a16="http://schemas.microsoft.com/office/drawing/2014/main" val="1644648911"/>
                  </a:ext>
                </a:extLst>
              </a:tr>
              <a:tr h="270936">
                <a:tc vMerge="1">
                  <a:txBody>
                    <a:bodyPr/>
                    <a:lstStyle/>
                    <a:p>
                      <a:endParaRPr lang="en-US"/>
                    </a:p>
                  </a:txBody>
                  <a:tcPr/>
                </a:tc>
                <a:tc>
                  <a:txBody>
                    <a:bodyPr/>
                    <a:lstStyle/>
                    <a:p>
                      <a:pPr marL="0" marR="0" algn="just">
                        <a:lnSpc>
                          <a:spcPts val="1300"/>
                        </a:lnSpc>
                        <a:spcBef>
                          <a:spcPts val="0"/>
                        </a:spcBef>
                        <a:spcAft>
                          <a:spcPts val="0"/>
                        </a:spcAft>
                      </a:pPr>
                      <a:r>
                        <a:rPr lang="en-US" sz="900">
                          <a:effectLst/>
                        </a:rPr>
                        <a:t>Analyze risks that may arise during the project.</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60126492"/>
                  </a:ext>
                </a:extLst>
              </a:tr>
              <a:tr h="135468">
                <a:tc vMerge="1">
                  <a:txBody>
                    <a:bodyPr/>
                    <a:lstStyle/>
                    <a:p>
                      <a:endParaRPr lang="en-US"/>
                    </a:p>
                  </a:txBody>
                  <a:tcPr/>
                </a:tc>
                <a:tc>
                  <a:txBody>
                    <a:bodyPr/>
                    <a:lstStyle/>
                    <a:p>
                      <a:pPr marL="0" marR="0" algn="just">
                        <a:lnSpc>
                          <a:spcPts val="1300"/>
                        </a:lnSpc>
                        <a:spcBef>
                          <a:spcPts val="0"/>
                        </a:spcBef>
                        <a:spcAft>
                          <a:spcPts val="0"/>
                        </a:spcAft>
                      </a:pPr>
                      <a:r>
                        <a:rPr lang="en-US" sz="900">
                          <a:effectLst/>
                        </a:rPr>
                        <a:t>Identify project requirements.</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08855743"/>
                  </a:ext>
                </a:extLst>
              </a:tr>
              <a:tr h="139793">
                <a:tc vMerge="1">
                  <a:txBody>
                    <a:bodyPr/>
                    <a:lstStyle/>
                    <a:p>
                      <a:endParaRPr lang="en-US"/>
                    </a:p>
                  </a:txBody>
                  <a:tcPr/>
                </a:tc>
                <a:tc>
                  <a:txBody>
                    <a:bodyPr/>
                    <a:lstStyle/>
                    <a:p>
                      <a:pPr marL="0" marR="0">
                        <a:lnSpc>
                          <a:spcPct val="107000"/>
                        </a:lnSpc>
                        <a:spcBef>
                          <a:spcPts val="0"/>
                        </a:spcBef>
                        <a:spcAft>
                          <a:spcPts val="0"/>
                        </a:spcAft>
                      </a:pPr>
                      <a:r>
                        <a:rPr lang="en-SG" sz="900">
                          <a:effectLst/>
                        </a:rPr>
                        <a:t>Decide the tool that will be used.</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06945499"/>
                  </a:ext>
                </a:extLst>
              </a:tr>
              <a:tr h="406404">
                <a:tc rowSpan="3">
                  <a:txBody>
                    <a:bodyPr/>
                    <a:lstStyle/>
                    <a:p>
                      <a:pPr marL="0" marR="0">
                        <a:lnSpc>
                          <a:spcPct val="107000"/>
                        </a:lnSpc>
                        <a:spcBef>
                          <a:spcPts val="0"/>
                        </a:spcBef>
                        <a:spcAft>
                          <a:spcPts val="0"/>
                        </a:spcAft>
                      </a:pPr>
                      <a:r>
                        <a:rPr lang="en-SG" sz="900">
                          <a:effectLst/>
                        </a:rPr>
                        <a:t>Risk Analysis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gn="just">
                        <a:lnSpc>
                          <a:spcPts val="1300"/>
                        </a:lnSpc>
                        <a:spcBef>
                          <a:spcPts val="0"/>
                        </a:spcBef>
                        <a:spcAft>
                          <a:spcPts val="0"/>
                        </a:spcAft>
                      </a:pPr>
                      <a:r>
                        <a:rPr lang="en-US" sz="900">
                          <a:effectLst/>
                        </a:rPr>
                        <a:t>Analyze every risk that might happen in this project, and prioritize them based on their severity.</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rowSpan="2">
                  <a:txBody>
                    <a:bodyPr/>
                    <a:lstStyle/>
                    <a:p>
                      <a:pPr marL="0" marR="0">
                        <a:lnSpc>
                          <a:spcPct val="107000"/>
                        </a:lnSpc>
                        <a:spcBef>
                          <a:spcPts val="0"/>
                        </a:spcBef>
                        <a:spcAft>
                          <a:spcPts val="0"/>
                        </a:spcAft>
                      </a:pPr>
                      <a:r>
                        <a:rPr lang="en-SG" sz="900">
                          <a:effectLst/>
                        </a:rPr>
                        <a:t>11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rowSpan="2">
                  <a:txBody>
                    <a:bodyPr/>
                    <a:lstStyle/>
                    <a:p>
                      <a:pPr marL="0" marR="0">
                        <a:lnSpc>
                          <a:spcPct val="107000"/>
                        </a:lnSpc>
                        <a:spcBef>
                          <a:spcPts val="0"/>
                        </a:spcBef>
                        <a:spcAft>
                          <a:spcPts val="0"/>
                        </a:spcAft>
                      </a:pPr>
                      <a:r>
                        <a:rPr lang="en-SG" sz="900">
                          <a:effectLst/>
                        </a:rPr>
                        <a:t>11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210" marR="5210" marT="0" marB="0"/>
                </a:tc>
                <a:extLst>
                  <a:ext uri="{0D108BD9-81ED-4DB2-BD59-A6C34878D82A}">
                    <a16:rowId xmlns:a16="http://schemas.microsoft.com/office/drawing/2014/main" val="302948546"/>
                  </a:ext>
                </a:extLst>
              </a:tr>
              <a:tr h="546197">
                <a:tc vMerge="1">
                  <a:txBody>
                    <a:bodyPr/>
                    <a:lstStyle/>
                    <a:p>
                      <a:endParaRPr lang="en-US"/>
                    </a:p>
                  </a:txBody>
                  <a:tcPr/>
                </a:tc>
                <a:tc>
                  <a:txBody>
                    <a:bodyPr/>
                    <a:lstStyle/>
                    <a:p>
                      <a:pPr marL="0" marR="0" algn="just">
                        <a:lnSpc>
                          <a:spcPts val="1300"/>
                        </a:lnSpc>
                        <a:spcBef>
                          <a:spcPts val="0"/>
                        </a:spcBef>
                        <a:spcAft>
                          <a:spcPts val="0"/>
                        </a:spcAft>
                      </a:pPr>
                      <a:r>
                        <a:rPr lang="en-US" sz="900">
                          <a:effectLst/>
                        </a:rPr>
                        <a:t>Create a response plan for each risk, this plan should include how to handle the risk.</a:t>
                      </a:r>
                      <a:endParaRPr lang="en-US" sz="800">
                        <a:effectLst/>
                      </a:endParaRPr>
                    </a:p>
                    <a:p>
                      <a:pPr marL="0" marR="0">
                        <a:lnSpc>
                          <a:spcPct val="107000"/>
                        </a:lnSpc>
                        <a:spcBef>
                          <a:spcPts val="0"/>
                        </a:spcBef>
                        <a:spcAft>
                          <a:spcPts val="0"/>
                        </a:spcAft>
                      </a:pPr>
                      <a:r>
                        <a:rPr lang="en-SG" sz="9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23575858"/>
                  </a:ext>
                </a:extLst>
              </a:tr>
              <a:tr h="434175">
                <a:tc vMerge="1">
                  <a:txBody>
                    <a:bodyPr/>
                    <a:lstStyle/>
                    <a:p>
                      <a:endParaRPr lang="en-US"/>
                    </a:p>
                  </a:txBody>
                  <a:tcPr/>
                </a:tc>
                <a:tc>
                  <a:txBody>
                    <a:bodyPr/>
                    <a:lstStyle/>
                    <a:p>
                      <a:pPr marL="0" marR="0" algn="just">
                        <a:lnSpc>
                          <a:spcPts val="1300"/>
                        </a:lnSpc>
                        <a:spcBef>
                          <a:spcPts val="0"/>
                        </a:spcBef>
                        <a:spcAft>
                          <a:spcPts val="0"/>
                        </a:spcAft>
                      </a:pPr>
                      <a:r>
                        <a:rPr lang="en-US" sz="900">
                          <a:effectLst/>
                        </a:rPr>
                        <a:t>Monitoring the risk throughout the project.</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a:effectLst/>
                        </a:rPr>
                        <a:t>11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a:effectLst/>
                        </a:rPr>
                        <a:t>17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210" marR="5210" marT="0" marB="0"/>
                </a:tc>
                <a:extLst>
                  <a:ext uri="{0D108BD9-81ED-4DB2-BD59-A6C34878D82A}">
                    <a16:rowId xmlns:a16="http://schemas.microsoft.com/office/drawing/2014/main" val="134821287"/>
                  </a:ext>
                </a:extLst>
              </a:tr>
              <a:tr h="434175">
                <a:tc rowSpan="4">
                  <a:txBody>
                    <a:bodyPr/>
                    <a:lstStyle/>
                    <a:p>
                      <a:pPr marL="0" marR="0">
                        <a:lnSpc>
                          <a:spcPct val="107000"/>
                        </a:lnSpc>
                        <a:spcBef>
                          <a:spcPts val="0"/>
                        </a:spcBef>
                        <a:spcAft>
                          <a:spcPts val="0"/>
                        </a:spcAft>
                      </a:pPr>
                      <a:r>
                        <a:rPr lang="en-SG" sz="900">
                          <a:effectLst/>
                        </a:rPr>
                        <a:t>Development &amp; Testing</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gn="just">
                        <a:lnSpc>
                          <a:spcPts val="1300"/>
                        </a:lnSpc>
                        <a:spcBef>
                          <a:spcPts val="0"/>
                        </a:spcBef>
                        <a:spcAft>
                          <a:spcPts val="0"/>
                        </a:spcAft>
                      </a:pPr>
                      <a:r>
                        <a:rPr lang="en-US" sz="900">
                          <a:effectLst/>
                        </a:rPr>
                        <a:t>Create a Prototype of a Cars Sales Portal.</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a:effectLst/>
                        </a:rPr>
                        <a:t>12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a:effectLst/>
                        </a:rPr>
                        <a:t>12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210" marR="5210" marT="0" marB="0"/>
                </a:tc>
                <a:extLst>
                  <a:ext uri="{0D108BD9-81ED-4DB2-BD59-A6C34878D82A}">
                    <a16:rowId xmlns:a16="http://schemas.microsoft.com/office/drawing/2014/main" val="1055219777"/>
                  </a:ext>
                </a:extLst>
              </a:tr>
              <a:tr h="135468">
                <a:tc vMerge="1">
                  <a:txBody>
                    <a:bodyPr/>
                    <a:lstStyle/>
                    <a:p>
                      <a:endParaRPr lang="en-US"/>
                    </a:p>
                  </a:txBody>
                  <a:tcPr/>
                </a:tc>
                <a:tc>
                  <a:txBody>
                    <a:bodyPr/>
                    <a:lstStyle/>
                    <a:p>
                      <a:pPr marL="0" marR="0" algn="just">
                        <a:lnSpc>
                          <a:spcPts val="1300"/>
                        </a:lnSpc>
                        <a:spcBef>
                          <a:spcPts val="0"/>
                        </a:spcBef>
                        <a:spcAft>
                          <a:spcPts val="0"/>
                        </a:spcAft>
                      </a:pPr>
                      <a:r>
                        <a:rPr lang="en-US" sz="900">
                          <a:effectLst/>
                        </a:rPr>
                        <a:t>Create all the views and map them.</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rowSpan="2">
                  <a:txBody>
                    <a:bodyPr/>
                    <a:lstStyle/>
                    <a:p>
                      <a:pPr marL="0" marR="0">
                        <a:lnSpc>
                          <a:spcPct val="107000"/>
                        </a:lnSpc>
                        <a:spcBef>
                          <a:spcPts val="0"/>
                        </a:spcBef>
                        <a:spcAft>
                          <a:spcPts val="0"/>
                        </a:spcAft>
                      </a:pPr>
                      <a:r>
                        <a:rPr lang="en-SG" sz="900">
                          <a:effectLst/>
                        </a:rPr>
                        <a:t>13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rowSpan="2">
                  <a:txBody>
                    <a:bodyPr/>
                    <a:lstStyle/>
                    <a:p>
                      <a:pPr marL="0" marR="0">
                        <a:lnSpc>
                          <a:spcPct val="107000"/>
                        </a:lnSpc>
                        <a:spcBef>
                          <a:spcPts val="0"/>
                        </a:spcBef>
                        <a:spcAft>
                          <a:spcPts val="0"/>
                        </a:spcAft>
                      </a:pPr>
                      <a:r>
                        <a:rPr lang="en-SG" sz="900">
                          <a:effectLst/>
                        </a:rPr>
                        <a:t>16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210" marR="5210" marT="0" marB="0"/>
                </a:tc>
                <a:extLst>
                  <a:ext uri="{0D108BD9-81ED-4DB2-BD59-A6C34878D82A}">
                    <a16:rowId xmlns:a16="http://schemas.microsoft.com/office/drawing/2014/main" val="151562218"/>
                  </a:ext>
                </a:extLst>
              </a:tr>
              <a:tr h="298707">
                <a:tc vMerge="1">
                  <a:txBody>
                    <a:bodyPr/>
                    <a:lstStyle/>
                    <a:p>
                      <a:endParaRPr lang="en-US"/>
                    </a:p>
                  </a:txBody>
                  <a:tcPr/>
                </a:tc>
                <a:tc>
                  <a:txBody>
                    <a:bodyPr/>
                    <a:lstStyle/>
                    <a:p>
                      <a:pPr marL="0" marR="0" algn="just">
                        <a:lnSpc>
                          <a:spcPts val="1300"/>
                        </a:lnSpc>
                        <a:spcBef>
                          <a:spcPts val="0"/>
                        </a:spcBef>
                        <a:spcAft>
                          <a:spcPts val="0"/>
                        </a:spcAft>
                      </a:pPr>
                      <a:r>
                        <a:rPr lang="en-US" sz="900">
                          <a:effectLst/>
                        </a:rPr>
                        <a:t>Add spring security.</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95244293"/>
                  </a:ext>
                </a:extLst>
              </a:tr>
              <a:tr h="434175">
                <a:tc vMerge="1">
                  <a:txBody>
                    <a:bodyPr/>
                    <a:lstStyle/>
                    <a:p>
                      <a:endParaRPr lang="en-US"/>
                    </a:p>
                  </a:txBody>
                  <a:tcPr/>
                </a:tc>
                <a:tc>
                  <a:txBody>
                    <a:bodyPr/>
                    <a:lstStyle/>
                    <a:p>
                      <a:pPr marL="0" marR="0" algn="just">
                        <a:lnSpc>
                          <a:spcPts val="1300"/>
                        </a:lnSpc>
                        <a:spcBef>
                          <a:spcPts val="0"/>
                        </a:spcBef>
                        <a:spcAft>
                          <a:spcPts val="0"/>
                        </a:spcAft>
                      </a:pPr>
                      <a:r>
                        <a:rPr lang="en-US" sz="900">
                          <a:effectLst/>
                        </a:rPr>
                        <a:t>Do testing on the application.</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a:effectLst/>
                        </a:rPr>
                        <a:t>16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nSpc>
                          <a:spcPct val="107000"/>
                        </a:lnSpc>
                        <a:spcBef>
                          <a:spcPts val="0"/>
                        </a:spcBef>
                        <a:spcAft>
                          <a:spcPts val="0"/>
                        </a:spcAft>
                      </a:pPr>
                      <a:r>
                        <a:rPr lang="en-SG" sz="900">
                          <a:effectLst/>
                        </a:rPr>
                        <a:t>16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210" marR="5210" marT="0" marB="0"/>
                </a:tc>
                <a:extLst>
                  <a:ext uri="{0D108BD9-81ED-4DB2-BD59-A6C34878D82A}">
                    <a16:rowId xmlns:a16="http://schemas.microsoft.com/office/drawing/2014/main" val="484485552"/>
                  </a:ext>
                </a:extLst>
              </a:tr>
              <a:tr h="135468">
                <a:tc rowSpan="3">
                  <a:txBody>
                    <a:bodyPr/>
                    <a:lstStyle/>
                    <a:p>
                      <a:pPr marL="0" marR="0">
                        <a:lnSpc>
                          <a:spcPct val="107000"/>
                        </a:lnSpc>
                        <a:spcBef>
                          <a:spcPts val="0"/>
                        </a:spcBef>
                        <a:spcAft>
                          <a:spcPts val="0"/>
                        </a:spcAft>
                      </a:pPr>
                      <a:r>
                        <a:rPr lang="en-SG" sz="900">
                          <a:effectLst/>
                        </a:rPr>
                        <a:t>Evaluation</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a:txBody>
                    <a:bodyPr/>
                    <a:lstStyle/>
                    <a:p>
                      <a:pPr marL="0" marR="0" algn="just">
                        <a:lnSpc>
                          <a:spcPts val="1300"/>
                        </a:lnSpc>
                        <a:spcBef>
                          <a:spcPts val="0"/>
                        </a:spcBef>
                        <a:spcAft>
                          <a:spcPts val="0"/>
                        </a:spcAft>
                      </a:pPr>
                      <a:r>
                        <a:rPr lang="en-US" sz="900">
                          <a:effectLst/>
                        </a:rPr>
                        <a:t>Assess the suitability of the website.</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rowSpan="3">
                  <a:txBody>
                    <a:bodyPr/>
                    <a:lstStyle/>
                    <a:p>
                      <a:pPr marL="0" marR="0">
                        <a:lnSpc>
                          <a:spcPct val="107000"/>
                        </a:lnSpc>
                        <a:spcBef>
                          <a:spcPts val="0"/>
                        </a:spcBef>
                        <a:spcAft>
                          <a:spcPts val="0"/>
                        </a:spcAft>
                      </a:pPr>
                      <a:r>
                        <a:rPr lang="en-SG" sz="900">
                          <a:effectLst/>
                        </a:rPr>
                        <a:t>17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271" marR="56271" marT="0" marB="0"/>
                </a:tc>
                <a:tc rowSpan="3">
                  <a:txBody>
                    <a:bodyPr/>
                    <a:lstStyle/>
                    <a:p>
                      <a:pPr marL="0" marR="0">
                        <a:lnSpc>
                          <a:spcPct val="107000"/>
                        </a:lnSpc>
                        <a:spcBef>
                          <a:spcPts val="0"/>
                        </a:spcBef>
                        <a:spcAft>
                          <a:spcPts val="0"/>
                        </a:spcAft>
                      </a:pPr>
                      <a:r>
                        <a:rPr lang="en-SG" sz="900">
                          <a:effectLst/>
                        </a:rPr>
                        <a:t>17 February 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210" marR="5210" marT="0" marB="0"/>
                </a:tc>
                <a:extLst>
                  <a:ext uri="{0D108BD9-81ED-4DB2-BD59-A6C34878D82A}">
                    <a16:rowId xmlns:a16="http://schemas.microsoft.com/office/drawing/2014/main" val="4243065616"/>
                  </a:ext>
                </a:extLst>
              </a:tr>
              <a:tr h="135468">
                <a:tc vMerge="1">
                  <a:txBody>
                    <a:bodyPr/>
                    <a:lstStyle/>
                    <a:p>
                      <a:endParaRPr lang="en-US"/>
                    </a:p>
                  </a:txBody>
                  <a:tcPr/>
                </a:tc>
                <a:tc>
                  <a:txBody>
                    <a:bodyPr/>
                    <a:lstStyle/>
                    <a:p>
                      <a:pPr marL="0" marR="0" algn="just">
                        <a:lnSpc>
                          <a:spcPts val="1300"/>
                        </a:lnSpc>
                        <a:spcBef>
                          <a:spcPts val="0"/>
                        </a:spcBef>
                        <a:spcAft>
                          <a:spcPts val="0"/>
                        </a:spcAft>
                      </a:pPr>
                      <a:r>
                        <a:rPr lang="en-US" sz="900">
                          <a:effectLst/>
                        </a:rPr>
                        <a:t>Performance  evaluation</a:t>
                      </a:r>
                      <a:endParaRPr lang="en-US" sz="800" b="1">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48812093"/>
                  </a:ext>
                </a:extLst>
              </a:tr>
              <a:tr h="270936">
                <a:tc vMerge="1">
                  <a:txBody>
                    <a:bodyPr/>
                    <a:lstStyle/>
                    <a:p>
                      <a:endParaRPr lang="en-US"/>
                    </a:p>
                  </a:txBody>
                  <a:tcPr/>
                </a:tc>
                <a:tc>
                  <a:txBody>
                    <a:bodyPr/>
                    <a:lstStyle/>
                    <a:p>
                      <a:pPr marL="0" marR="0" algn="just">
                        <a:lnSpc>
                          <a:spcPts val="1300"/>
                        </a:lnSpc>
                        <a:spcBef>
                          <a:spcPts val="0"/>
                        </a:spcBef>
                        <a:spcAft>
                          <a:spcPts val="0"/>
                        </a:spcAft>
                      </a:pPr>
                      <a:r>
                        <a:rPr lang="en-US" sz="900" dirty="0">
                          <a:effectLst/>
                        </a:rPr>
                        <a:t>Safety checking if the role system works or not.</a:t>
                      </a:r>
                      <a:endParaRPr lang="en-US" sz="800" b="1" dirty="0">
                        <a:effectLst/>
                        <a:latin typeface="Cambria" panose="02040503050406030204" pitchFamily="18" charset="0"/>
                        <a:ea typeface="SimSun" panose="02010600030101010101" pitchFamily="2" charset="-122"/>
                        <a:cs typeface="Arial" panose="020B0604020202020204" pitchFamily="34" charset="0"/>
                      </a:endParaRPr>
                    </a:p>
                  </a:txBody>
                  <a:tcPr marL="56271" marR="56271"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06682965"/>
                  </a:ext>
                </a:extLst>
              </a:tr>
            </a:tbl>
          </a:graphicData>
        </a:graphic>
      </p:graphicFrame>
    </p:spTree>
    <p:extLst>
      <p:ext uri="{BB962C8B-B14F-4D97-AF65-F5344CB8AC3E}">
        <p14:creationId xmlns:p14="http://schemas.microsoft.com/office/powerpoint/2010/main" val="217340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
            <a:extLst>
              <a:ext uri="{FF2B5EF4-FFF2-40B4-BE49-F238E27FC236}">
                <a16:creationId xmlns:a16="http://schemas.microsoft.com/office/drawing/2014/main" id="{DCC0450B-3E1A-4D77-A9D8-10BE20A5ACAD}"/>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rgbClr val="FFFFFF"/>
                </a:solidFill>
                <a:latin typeface="Cambria" panose="02040503050406030204" pitchFamily="18" charset="0"/>
                <a:ea typeface="Cambria" panose="02040503050406030204" pitchFamily="18" charset="0"/>
                <a:cs typeface="Arial" panose="020B0604020202020204" pitchFamily="34" charset="0"/>
              </a:rPr>
              <a:t>4. </a:t>
            </a:r>
            <a:r>
              <a:rPr lang="en-SG"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rPr>
              <a:t>Stages of Risk Based Testing model</a:t>
            </a:r>
            <a:endPar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lvl="0">
              <a:lnSpc>
                <a:spcPct val="150000"/>
              </a:lnSpc>
            </a:pPr>
            <a:br>
              <a:rPr lang="id-ID" sz="1400" dirty="0">
                <a:solidFill>
                  <a:schemeClr val="tx1"/>
                </a:solidFill>
                <a:latin typeface="Calibri" panose="020F0502020204030204" pitchFamily="34" charset="0"/>
                <a:ea typeface="SimSun" panose="02010600030101010101" pitchFamily="2" charset="-122"/>
                <a:cs typeface="Times New Roman" panose="02020603050405020304" pitchFamily="18" charset="0"/>
              </a:rPr>
            </a:br>
            <a:endParaRPr lang="id-ID" sz="14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CF7A8A82-AF15-45B0-AE82-301473B26E40}"/>
              </a:ext>
            </a:extLst>
          </p:cNvPr>
          <p:cNvSpPr txBox="1"/>
          <p:nvPr/>
        </p:nvSpPr>
        <p:spPr>
          <a:xfrm>
            <a:off x="618387" y="1430387"/>
            <a:ext cx="9361040" cy="5078313"/>
          </a:xfrm>
          <a:prstGeom prst="rect">
            <a:avLst/>
          </a:prstGeom>
          <a:noFill/>
        </p:spPr>
        <p:txBody>
          <a:bodyPr wrap="square" rtlCol="0">
            <a:spAutoFit/>
          </a:bodyPr>
          <a:lstStyle/>
          <a:p>
            <a:pPr marR="0" lvl="0" algn="just">
              <a:spcBef>
                <a:spcPts val="0"/>
              </a:spcBef>
              <a:spcAft>
                <a:spcPts val="0"/>
              </a:spcAft>
              <a:buSzPts val="1100"/>
            </a:pPr>
            <a:r>
              <a:rPr lang="en-US" sz="1800" b="1" dirty="0">
                <a:effectLst/>
                <a:latin typeface="Cambria" panose="02040503050406030204" pitchFamily="18" charset="0"/>
                <a:ea typeface="SimSun" panose="02010600030101010101" pitchFamily="2" charset="-122"/>
                <a:cs typeface="Arial" panose="020B0604020202020204" pitchFamily="34" charset="0"/>
              </a:rPr>
              <a:t>Risk identification</a:t>
            </a:r>
          </a:p>
          <a:p>
            <a:pPr marR="0" lvl="0" algn="just">
              <a:spcBef>
                <a:spcPts val="0"/>
              </a:spcBef>
              <a:spcAft>
                <a:spcPts val="0"/>
              </a:spcAft>
              <a:buSzPts val="1100"/>
            </a:pPr>
            <a:r>
              <a:rPr lang="en-US" sz="1800" b="0" dirty="0">
                <a:effectLst/>
                <a:latin typeface="Cambria" panose="02040503050406030204" pitchFamily="18" charset="0"/>
                <a:ea typeface="SimSun" panose="02010600030101010101" pitchFamily="2" charset="-122"/>
                <a:cs typeface="Arial" panose="020B0604020202020204" pitchFamily="34" charset="0"/>
              </a:rPr>
              <a:t>In this stage, the project team needs to documenting potential risks that might impact the website.</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775970" marR="0" algn="just">
              <a:spcBef>
                <a:spcPts val="0"/>
              </a:spcBef>
              <a:spcAft>
                <a:spcPts val="0"/>
              </a:spcAft>
            </a:pPr>
            <a:r>
              <a:rPr lang="en-US" sz="1800" b="0" dirty="0">
                <a:effectLst/>
                <a:latin typeface="Cambria" panose="02040503050406030204" pitchFamily="18" charset="0"/>
                <a:ea typeface="SimSun" panose="02010600030101010101" pitchFamily="2" charset="-122"/>
                <a:cs typeface="Arial" panose="020B0604020202020204" pitchFamily="34" charset="0"/>
              </a:rPr>
              <a:t> </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R="0" lvl="0" algn="just">
              <a:spcBef>
                <a:spcPts val="0"/>
              </a:spcBef>
              <a:spcAft>
                <a:spcPts val="0"/>
              </a:spcAft>
              <a:buSzPts val="1100"/>
            </a:pPr>
            <a:r>
              <a:rPr lang="en-US" sz="1800" b="1" dirty="0">
                <a:effectLst/>
                <a:latin typeface="Cambria" panose="02040503050406030204" pitchFamily="18" charset="0"/>
                <a:ea typeface="SimSun" panose="02010600030101010101" pitchFamily="2" charset="-122"/>
                <a:cs typeface="Arial" panose="020B0604020202020204" pitchFamily="34" charset="0"/>
              </a:rPr>
              <a:t>Risk analysis</a:t>
            </a:r>
          </a:p>
          <a:p>
            <a:pPr marR="0" lvl="0" algn="just">
              <a:spcBef>
                <a:spcPts val="0"/>
              </a:spcBef>
              <a:spcAft>
                <a:spcPts val="0"/>
              </a:spcAft>
              <a:buSzPts val="1100"/>
            </a:pPr>
            <a:r>
              <a:rPr lang="en-US" sz="1800" b="0" dirty="0">
                <a:effectLst/>
                <a:latin typeface="Cambria" panose="02040503050406030204" pitchFamily="18" charset="0"/>
                <a:ea typeface="SimSun" panose="02010600030101010101" pitchFamily="2" charset="-122"/>
                <a:cs typeface="Arial" panose="020B0604020202020204" pitchFamily="34" charset="0"/>
              </a:rPr>
              <a:t>After the risk is identified, the project team needs to analyze the risk, by doing this the risk will be sorted based on its impact to the website, and it will be easy to prioritize the risk.</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775970" marR="0" algn="just">
              <a:spcBef>
                <a:spcPts val="0"/>
              </a:spcBef>
              <a:spcAft>
                <a:spcPts val="0"/>
              </a:spcAft>
            </a:pPr>
            <a:r>
              <a:rPr lang="en-US" sz="1800" b="0" dirty="0">
                <a:effectLst/>
                <a:latin typeface="Cambria" panose="02040503050406030204" pitchFamily="18" charset="0"/>
                <a:ea typeface="SimSun" panose="02010600030101010101" pitchFamily="2" charset="-122"/>
                <a:cs typeface="Arial" panose="020B0604020202020204" pitchFamily="34" charset="0"/>
              </a:rPr>
              <a:t> </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R="0" lvl="0" algn="just">
              <a:spcBef>
                <a:spcPts val="0"/>
              </a:spcBef>
              <a:spcAft>
                <a:spcPts val="0"/>
              </a:spcAft>
              <a:buSzPts val="1100"/>
            </a:pPr>
            <a:r>
              <a:rPr lang="en-US" sz="1800" b="1" dirty="0">
                <a:effectLst/>
                <a:latin typeface="Cambria" panose="02040503050406030204" pitchFamily="18" charset="0"/>
                <a:ea typeface="SimSun" panose="02010600030101010101" pitchFamily="2" charset="-122"/>
                <a:cs typeface="Arial" panose="020B0604020202020204" pitchFamily="34" charset="0"/>
              </a:rPr>
              <a:t>Test planning</a:t>
            </a:r>
          </a:p>
          <a:p>
            <a:pPr marR="0" lvl="0" algn="just">
              <a:spcBef>
                <a:spcPts val="0"/>
              </a:spcBef>
              <a:spcAft>
                <a:spcPts val="0"/>
              </a:spcAft>
              <a:buSzPts val="1100"/>
            </a:pPr>
            <a:r>
              <a:rPr lang="en-US" sz="1800" b="0" dirty="0">
                <a:effectLst/>
                <a:latin typeface="Cambria" panose="02040503050406030204" pitchFamily="18" charset="0"/>
                <a:ea typeface="SimSun" panose="02010600030101010101" pitchFamily="2" charset="-122"/>
                <a:cs typeface="Arial" panose="020B0604020202020204" pitchFamily="34" charset="0"/>
              </a:rPr>
              <a:t>In this stage, the project team needs to create a  test plan that focus on the higher risk based on the risk that have been analyzed.</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775970" marR="0" algn="just">
              <a:spcBef>
                <a:spcPts val="0"/>
              </a:spcBef>
              <a:spcAft>
                <a:spcPts val="0"/>
              </a:spcAft>
            </a:pPr>
            <a:r>
              <a:rPr lang="en-US" sz="1800" b="1" dirty="0">
                <a:effectLst/>
                <a:latin typeface="Cambria" panose="02040503050406030204" pitchFamily="18" charset="0"/>
                <a:ea typeface="SimSun" panose="02010600030101010101" pitchFamily="2" charset="-122"/>
                <a:cs typeface="Arial" panose="020B0604020202020204" pitchFamily="34" charset="0"/>
              </a:rPr>
              <a:t> </a:t>
            </a:r>
          </a:p>
          <a:p>
            <a:pPr marR="0" lvl="0" algn="just">
              <a:spcBef>
                <a:spcPts val="0"/>
              </a:spcBef>
              <a:spcAft>
                <a:spcPts val="0"/>
              </a:spcAft>
              <a:buSzPts val="1100"/>
            </a:pPr>
            <a:r>
              <a:rPr lang="en-US" sz="1800" b="1" dirty="0">
                <a:effectLst/>
                <a:latin typeface="Cambria" panose="02040503050406030204" pitchFamily="18" charset="0"/>
                <a:ea typeface="SimSun" panose="02010600030101010101" pitchFamily="2" charset="-122"/>
                <a:cs typeface="Arial" panose="020B0604020202020204" pitchFamily="34" charset="0"/>
              </a:rPr>
              <a:t>Test executing</a:t>
            </a:r>
          </a:p>
          <a:p>
            <a:pPr marR="0" lvl="0" algn="just">
              <a:spcBef>
                <a:spcPts val="0"/>
              </a:spcBef>
              <a:spcAft>
                <a:spcPts val="0"/>
              </a:spcAft>
              <a:buSzPts val="1100"/>
            </a:pPr>
            <a:r>
              <a:rPr lang="en-US" sz="1800" b="0" dirty="0">
                <a:effectLst/>
                <a:latin typeface="Cambria" panose="02040503050406030204" pitchFamily="18" charset="0"/>
                <a:ea typeface="SimSun" panose="02010600030101010101" pitchFamily="2" charset="-122"/>
                <a:cs typeface="Arial" panose="020B0604020202020204" pitchFamily="34" charset="0"/>
              </a:rPr>
              <a:t>During this stage project team will executing the test plan based on the highest failure risk.</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775970" marR="0" algn="just">
              <a:spcBef>
                <a:spcPts val="0"/>
              </a:spcBef>
              <a:spcAft>
                <a:spcPts val="0"/>
              </a:spcAft>
            </a:pPr>
            <a:r>
              <a:rPr lang="en-US" sz="1800" b="1" dirty="0">
                <a:effectLst/>
                <a:latin typeface="Cambria" panose="02040503050406030204" pitchFamily="18" charset="0"/>
                <a:ea typeface="SimSun" panose="02010600030101010101" pitchFamily="2" charset="-122"/>
                <a:cs typeface="Arial" panose="020B0604020202020204" pitchFamily="34" charset="0"/>
              </a:rPr>
              <a:t> </a:t>
            </a:r>
          </a:p>
          <a:p>
            <a:pPr marR="0" lvl="0" algn="just">
              <a:spcBef>
                <a:spcPts val="0"/>
              </a:spcBef>
              <a:spcAft>
                <a:spcPts val="0"/>
              </a:spcAft>
              <a:buSzPts val="1100"/>
            </a:pPr>
            <a:r>
              <a:rPr lang="en-US" sz="1800" b="1" dirty="0">
                <a:effectLst/>
                <a:latin typeface="Cambria" panose="02040503050406030204" pitchFamily="18" charset="0"/>
                <a:ea typeface="SimSun" panose="02010600030101010101" pitchFamily="2" charset="-122"/>
                <a:cs typeface="Arial" panose="020B0604020202020204" pitchFamily="34" charset="0"/>
              </a:rPr>
              <a:t>Test reporting</a:t>
            </a:r>
          </a:p>
          <a:p>
            <a:pPr marR="0" lvl="0" algn="just">
              <a:spcBef>
                <a:spcPts val="0"/>
              </a:spcBef>
              <a:spcAft>
                <a:spcPts val="0"/>
              </a:spcAft>
              <a:buSzPts val="1100"/>
            </a:pPr>
            <a:r>
              <a:rPr lang="en-US" sz="1800" b="0" dirty="0">
                <a:effectLst/>
                <a:latin typeface="Cambria" panose="02040503050406030204" pitchFamily="18" charset="0"/>
                <a:ea typeface="SimSun" panose="02010600030101010101" pitchFamily="2" charset="-122"/>
                <a:cs typeface="Arial" panose="020B0604020202020204" pitchFamily="34" charset="0"/>
              </a:rPr>
              <a:t>After executing the test, team project need to create a report about the result of the test.</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a:extLst>
              <a:ext uri="{FF2B5EF4-FFF2-40B4-BE49-F238E27FC236}">
                <a16:creationId xmlns:a16="http://schemas.microsoft.com/office/drawing/2014/main" id="{B119ABBE-DEA9-4C5A-BB9D-474E77EE127A}"/>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rgbClr val="FFFFFF"/>
                </a:solidFill>
                <a:latin typeface="Cambria" panose="02040503050406030204" pitchFamily="18" charset="0"/>
                <a:ea typeface="Cambria" panose="02040503050406030204" pitchFamily="18" charset="0"/>
                <a:cs typeface="Arial" panose="020B0604020202020204" pitchFamily="34" charset="0"/>
              </a:rPr>
              <a:t>5. </a:t>
            </a:r>
            <a:r>
              <a:rPr lang="en-SG"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rPr>
              <a:t>Types of risks</a:t>
            </a:r>
            <a:endPar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defRPr/>
            </a:pPr>
            <a:endParaRPr lang="en-SG" dirty="0">
              <a:solidFill>
                <a:schemeClr val="tx1"/>
              </a:solidFill>
            </a:endParaRPr>
          </a:p>
        </p:txBody>
      </p:sp>
      <p:graphicFrame>
        <p:nvGraphicFramePr>
          <p:cNvPr id="2" name="Table 1">
            <a:extLst>
              <a:ext uri="{FF2B5EF4-FFF2-40B4-BE49-F238E27FC236}">
                <a16:creationId xmlns:a16="http://schemas.microsoft.com/office/drawing/2014/main" id="{F58956CD-58B0-40CB-91B1-7F51CC00EA0D}"/>
              </a:ext>
            </a:extLst>
          </p:cNvPr>
          <p:cNvGraphicFramePr>
            <a:graphicFrameLocks noGrp="1"/>
          </p:cNvGraphicFramePr>
          <p:nvPr>
            <p:extLst>
              <p:ext uri="{D42A27DB-BD31-4B8C-83A1-F6EECF244321}">
                <p14:modId xmlns:p14="http://schemas.microsoft.com/office/powerpoint/2010/main" val="9243471"/>
              </p:ext>
            </p:extLst>
          </p:nvPr>
        </p:nvGraphicFramePr>
        <p:xfrm>
          <a:off x="844829" y="1268760"/>
          <a:ext cx="10409283" cy="5335865"/>
        </p:xfrm>
        <a:graphic>
          <a:graphicData uri="http://schemas.openxmlformats.org/drawingml/2006/table">
            <a:tbl>
              <a:tblPr firstRow="1" firstCol="1" bandRow="1">
                <a:tableStyleId>{5C22544A-7EE6-4342-B048-85BDC9FD1C3A}</a:tableStyleId>
              </a:tblPr>
              <a:tblGrid>
                <a:gridCol w="1362739">
                  <a:extLst>
                    <a:ext uri="{9D8B030D-6E8A-4147-A177-3AD203B41FA5}">
                      <a16:colId xmlns:a16="http://schemas.microsoft.com/office/drawing/2014/main" val="2190872689"/>
                    </a:ext>
                  </a:extLst>
                </a:gridCol>
                <a:gridCol w="1152128">
                  <a:extLst>
                    <a:ext uri="{9D8B030D-6E8A-4147-A177-3AD203B41FA5}">
                      <a16:colId xmlns:a16="http://schemas.microsoft.com/office/drawing/2014/main" val="798749368"/>
                    </a:ext>
                  </a:extLst>
                </a:gridCol>
                <a:gridCol w="3744416">
                  <a:extLst>
                    <a:ext uri="{9D8B030D-6E8A-4147-A177-3AD203B41FA5}">
                      <a16:colId xmlns:a16="http://schemas.microsoft.com/office/drawing/2014/main" val="1540966474"/>
                    </a:ext>
                  </a:extLst>
                </a:gridCol>
                <a:gridCol w="4150000">
                  <a:extLst>
                    <a:ext uri="{9D8B030D-6E8A-4147-A177-3AD203B41FA5}">
                      <a16:colId xmlns:a16="http://schemas.microsoft.com/office/drawing/2014/main" val="2701578964"/>
                    </a:ext>
                  </a:extLst>
                </a:gridCol>
              </a:tblGrid>
              <a:tr h="262494">
                <a:tc>
                  <a:txBody>
                    <a:bodyPr/>
                    <a:lstStyle/>
                    <a:p>
                      <a:pPr marL="0" marR="0" algn="just">
                        <a:lnSpc>
                          <a:spcPct val="150000"/>
                        </a:lnSpc>
                        <a:spcBef>
                          <a:spcPts val="0"/>
                        </a:spcBef>
                        <a:spcAft>
                          <a:spcPts val="0"/>
                        </a:spcAft>
                      </a:pPr>
                      <a:r>
                        <a:rPr lang="en-US" sz="1100" dirty="0">
                          <a:effectLst/>
                        </a:rPr>
                        <a:t>Type of risk</a:t>
                      </a:r>
                      <a:endParaRPr lang="en-US" sz="1100" b="1" dirty="0">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Risk identification</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Risk description</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Impact</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1506499537"/>
                  </a:ext>
                </a:extLst>
              </a:tr>
              <a:tr h="822027">
                <a:tc>
                  <a:txBody>
                    <a:bodyPr/>
                    <a:lstStyle/>
                    <a:p>
                      <a:pPr marL="0" marR="0" algn="just">
                        <a:lnSpc>
                          <a:spcPct val="150000"/>
                        </a:lnSpc>
                        <a:spcBef>
                          <a:spcPts val="0"/>
                        </a:spcBef>
                        <a:spcAft>
                          <a:spcPts val="0"/>
                        </a:spcAft>
                      </a:pPr>
                      <a:r>
                        <a:rPr lang="en-US" sz="1100">
                          <a:effectLst/>
                        </a:rPr>
                        <a:t>Functional</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Login risk</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User cannot Login</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If the user cannot login to the website, user cannot use many functionalities of the website like buying or selling their car, and the user might go to other website.</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2322087924"/>
                  </a:ext>
                </a:extLst>
              </a:tr>
              <a:tr h="262494">
                <a:tc>
                  <a:txBody>
                    <a:bodyPr/>
                    <a:lstStyle/>
                    <a:p>
                      <a:pPr marL="0" marR="0" algn="just">
                        <a:lnSpc>
                          <a:spcPct val="150000"/>
                        </a:lnSpc>
                        <a:spcBef>
                          <a:spcPts val="0"/>
                        </a:spcBef>
                        <a:spcAft>
                          <a:spcPts val="0"/>
                        </a:spcAft>
                      </a:pPr>
                      <a:r>
                        <a:rPr lang="en-US" sz="1100">
                          <a:effectLst/>
                        </a:rPr>
                        <a:t>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Register Risk</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User cannot Register</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The user wouldn’t have the account to login to the website.</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3291060601"/>
                  </a:ext>
                </a:extLst>
              </a:tr>
              <a:tr h="402376">
                <a:tc>
                  <a:txBody>
                    <a:bodyPr/>
                    <a:lstStyle/>
                    <a:p>
                      <a:pPr marL="0" marR="0" algn="just">
                        <a:lnSpc>
                          <a:spcPct val="150000"/>
                        </a:lnSpc>
                        <a:spcBef>
                          <a:spcPts val="0"/>
                        </a:spcBef>
                        <a:spcAft>
                          <a:spcPts val="0"/>
                        </a:spcAft>
                      </a:pPr>
                      <a:r>
                        <a:rPr lang="en-US" sz="1100">
                          <a:effectLst/>
                        </a:rPr>
                        <a:t>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Bidding Car Risk</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User cannot bid on car</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The user cannot join to bid on the car which mean they have no chance to get the car</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3560296174"/>
                  </a:ext>
                </a:extLst>
              </a:tr>
              <a:tr h="402376">
                <a:tc>
                  <a:txBody>
                    <a:bodyPr/>
                    <a:lstStyle/>
                    <a:p>
                      <a:pPr marL="0" marR="0" algn="just">
                        <a:lnSpc>
                          <a:spcPct val="150000"/>
                        </a:lnSpc>
                        <a:spcBef>
                          <a:spcPts val="0"/>
                        </a:spcBef>
                        <a:spcAft>
                          <a:spcPts val="0"/>
                        </a:spcAft>
                      </a:pPr>
                      <a:r>
                        <a:rPr lang="en-US" sz="1100">
                          <a:effectLst/>
                        </a:rPr>
                        <a:t>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Post Car Risk</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User cannot post a car</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The user’s car cannot be seen by another user that might want to buy the car.</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435572920"/>
                  </a:ext>
                </a:extLst>
              </a:tr>
              <a:tr h="402376">
                <a:tc>
                  <a:txBody>
                    <a:bodyPr/>
                    <a:lstStyle/>
                    <a:p>
                      <a:pPr marL="0" marR="0" algn="just">
                        <a:lnSpc>
                          <a:spcPct val="150000"/>
                        </a:lnSpc>
                        <a:spcBef>
                          <a:spcPts val="0"/>
                        </a:spcBef>
                        <a:spcAft>
                          <a:spcPts val="0"/>
                        </a:spcAft>
                      </a:pPr>
                      <a:r>
                        <a:rPr lang="en-US" sz="1100">
                          <a:effectLst/>
                        </a:rPr>
                        <a:t>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Search Risk</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User cannot search a car</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Any specific car will get hard to find because the search bar is not working.</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2945522376"/>
                  </a:ext>
                </a:extLst>
              </a:tr>
              <a:tr h="402376">
                <a:tc>
                  <a:txBody>
                    <a:bodyPr/>
                    <a:lstStyle/>
                    <a:p>
                      <a:pPr marL="0" marR="0" algn="just">
                        <a:lnSpc>
                          <a:spcPct val="150000"/>
                        </a:lnSpc>
                        <a:spcBef>
                          <a:spcPts val="0"/>
                        </a:spcBef>
                        <a:spcAft>
                          <a:spcPts val="0"/>
                        </a:spcAft>
                      </a:pPr>
                      <a:r>
                        <a:rPr lang="en-US" sz="1100">
                          <a:effectLst/>
                        </a:rPr>
                        <a:t>Non-Functional Risk</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Performance</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Car listing page is not load in expected time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The user go to other website because tired the loading take more time.</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1768769071"/>
                  </a:ext>
                </a:extLst>
              </a:tr>
              <a:tr h="402376">
                <a:tc>
                  <a:txBody>
                    <a:bodyPr/>
                    <a:lstStyle/>
                    <a:p>
                      <a:pPr marL="0" marR="0" algn="just">
                        <a:lnSpc>
                          <a:spcPct val="150000"/>
                        </a:lnSpc>
                        <a:spcBef>
                          <a:spcPts val="0"/>
                        </a:spcBef>
                        <a:spcAft>
                          <a:spcPts val="0"/>
                        </a:spcAft>
                      </a:pPr>
                      <a:r>
                        <a:rPr lang="en-US" sz="1100">
                          <a:effectLst/>
                        </a:rPr>
                        <a:t>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Compatibility</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Css doesn’t loaded in several browsers</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The user finds it strange and the website might become very different from what it expected.</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3068018536"/>
                  </a:ext>
                </a:extLst>
              </a:tr>
              <a:tr h="402376">
                <a:tc>
                  <a:txBody>
                    <a:bodyPr/>
                    <a:lstStyle/>
                    <a:p>
                      <a:pPr marL="0" marR="0" algn="just">
                        <a:lnSpc>
                          <a:spcPct val="150000"/>
                        </a:lnSpc>
                        <a:spcBef>
                          <a:spcPts val="0"/>
                        </a:spcBef>
                        <a:spcAft>
                          <a:spcPts val="0"/>
                        </a:spcAft>
                      </a:pPr>
                      <a:r>
                        <a:rPr lang="en-US" sz="1100">
                          <a:effectLst/>
                        </a:rPr>
                        <a:t>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Maintainability</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The code is hard to read</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Other developer want to add some feature but confuse where to put the code.</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2365475218"/>
                  </a:ext>
                </a:extLst>
              </a:tr>
              <a:tr h="542259">
                <a:tc>
                  <a:txBody>
                    <a:bodyPr/>
                    <a:lstStyle/>
                    <a:p>
                      <a:pPr marL="0" marR="0" algn="just">
                        <a:lnSpc>
                          <a:spcPct val="150000"/>
                        </a:lnSpc>
                        <a:spcBef>
                          <a:spcPts val="0"/>
                        </a:spcBef>
                        <a:spcAft>
                          <a:spcPts val="0"/>
                        </a:spcAft>
                      </a:pPr>
                      <a:r>
                        <a:rPr lang="en-US" sz="1100">
                          <a:effectLst/>
                        </a:rPr>
                        <a:t>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Usability</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Hard to search for car be cause the position of the search form</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User want to search a car but cannot find the search form, it took a while to find the search form.</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3640075541"/>
                  </a:ext>
                </a:extLst>
              </a:tr>
              <a:tr h="262494">
                <a:tc>
                  <a:txBody>
                    <a:bodyPr/>
                    <a:lstStyle/>
                    <a:p>
                      <a:pPr marL="0" marR="0" algn="just">
                        <a:lnSpc>
                          <a:spcPct val="150000"/>
                        </a:lnSpc>
                        <a:spcBef>
                          <a:spcPts val="0"/>
                        </a:spcBef>
                        <a:spcAft>
                          <a:spcPts val="0"/>
                        </a:spcAft>
                      </a:pPr>
                      <a:r>
                        <a:rPr lang="en-US" sz="1100">
                          <a:effectLst/>
                        </a:rPr>
                        <a:t>Technical Risk</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Security</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l">
                        <a:lnSpc>
                          <a:spcPct val="150000"/>
                        </a:lnSpc>
                        <a:spcBef>
                          <a:spcPts val="0"/>
                        </a:spcBef>
                        <a:spcAft>
                          <a:spcPts val="0"/>
                        </a:spcAft>
                      </a:pPr>
                      <a:r>
                        <a:rPr lang="en-US" sz="1100">
                          <a:effectLst/>
                        </a:rPr>
                        <a:t>Other than admin role can access administrator panel</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All data on database might get deleted by random user.</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3457538484"/>
                  </a:ext>
                </a:extLst>
              </a:tr>
              <a:tr h="402376">
                <a:tc>
                  <a:txBody>
                    <a:bodyPr/>
                    <a:lstStyle/>
                    <a:p>
                      <a:pPr marL="0" marR="0" algn="just">
                        <a:lnSpc>
                          <a:spcPct val="150000"/>
                        </a:lnSpc>
                        <a:spcBef>
                          <a:spcPts val="0"/>
                        </a:spcBef>
                        <a:spcAft>
                          <a:spcPts val="0"/>
                        </a:spcAft>
                      </a:pPr>
                      <a:r>
                        <a:rPr lang="en-US" sz="1100">
                          <a:effectLst/>
                        </a:rPr>
                        <a:t> </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a:effectLst/>
                        </a:rPr>
                        <a:t>Portability</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l">
                        <a:lnSpc>
                          <a:spcPct val="150000"/>
                        </a:lnSpc>
                        <a:spcBef>
                          <a:spcPts val="0"/>
                        </a:spcBef>
                        <a:spcAft>
                          <a:spcPts val="0"/>
                        </a:spcAft>
                      </a:pPr>
                      <a:r>
                        <a:rPr lang="en-US" sz="1100">
                          <a:effectLst/>
                        </a:rPr>
                        <a:t>The website isn’t responsive</a:t>
                      </a:r>
                      <a:endParaRPr lang="en-US" sz="1100" b="1">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tc>
                  <a:txBody>
                    <a:bodyPr/>
                    <a:lstStyle/>
                    <a:p>
                      <a:pPr marL="0" marR="0" algn="just">
                        <a:lnSpc>
                          <a:spcPct val="150000"/>
                        </a:lnSpc>
                        <a:spcBef>
                          <a:spcPts val="0"/>
                        </a:spcBef>
                        <a:spcAft>
                          <a:spcPts val="0"/>
                        </a:spcAft>
                      </a:pPr>
                      <a:r>
                        <a:rPr lang="en-US" sz="1100" dirty="0">
                          <a:effectLst/>
                        </a:rPr>
                        <a:t>Mobile user want to access the web but the web view become untidy.</a:t>
                      </a:r>
                      <a:endParaRPr lang="en-US" sz="1100" b="1" dirty="0">
                        <a:effectLst/>
                        <a:latin typeface="Cambria" panose="02040503050406030204" pitchFamily="18" charset="0"/>
                        <a:ea typeface="SimSun" panose="02010600030101010101" pitchFamily="2" charset="-122"/>
                        <a:cs typeface="Arial" panose="020B0604020202020204" pitchFamily="34" charset="0"/>
                      </a:endParaRPr>
                    </a:p>
                  </a:txBody>
                  <a:tcPr marL="33412" marR="33412" marT="0" marB="0"/>
                </a:tc>
                <a:extLst>
                  <a:ext uri="{0D108BD9-81ED-4DB2-BD59-A6C34878D82A}">
                    <a16:rowId xmlns:a16="http://schemas.microsoft.com/office/drawing/2014/main" val="197811894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B119ABBE-DEA9-4C5A-BB9D-474E77EE127A}"/>
              </a:ext>
            </a:extLst>
          </p:cNvPr>
          <p:cNvSpPr txBox="1">
            <a:spLocks noGrp="1" noChangeArrowheads="1"/>
          </p:cNvSpPr>
          <p:nvPr>
            <p:ph type="title"/>
          </p:nvPr>
        </p:nvSpPr>
        <p:spPr bwMode="auto">
          <a:xfrm>
            <a:off x="1763352" y="404664"/>
            <a:ext cx="77610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l"/>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6. Risk Based Testing Strategies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pic>
        <p:nvPicPr>
          <p:cNvPr id="6" name="Picture 5">
            <a:extLst>
              <a:ext uri="{FF2B5EF4-FFF2-40B4-BE49-F238E27FC236}">
                <a16:creationId xmlns:a16="http://schemas.microsoft.com/office/drawing/2014/main" id="{E00E389F-5C6A-4377-B265-B99F651C935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28048" y="2564904"/>
            <a:ext cx="4912360" cy="2154555"/>
          </a:xfrm>
          <a:prstGeom prst="rect">
            <a:avLst/>
          </a:prstGeom>
          <a:ln>
            <a:solidFill>
              <a:schemeClr val="tx1"/>
            </a:solidFill>
          </a:ln>
        </p:spPr>
      </p:pic>
      <p:sp>
        <p:nvSpPr>
          <p:cNvPr id="4" name="TextBox 3">
            <a:extLst>
              <a:ext uri="{FF2B5EF4-FFF2-40B4-BE49-F238E27FC236}">
                <a16:creationId xmlns:a16="http://schemas.microsoft.com/office/drawing/2014/main" id="{523429FA-CE6E-4890-9E6D-D463311548C8}"/>
              </a:ext>
            </a:extLst>
          </p:cNvPr>
          <p:cNvSpPr txBox="1"/>
          <p:nvPr/>
        </p:nvSpPr>
        <p:spPr>
          <a:xfrm>
            <a:off x="489118" y="1161094"/>
            <a:ext cx="5616624" cy="5283178"/>
          </a:xfrm>
          <a:prstGeom prst="rect">
            <a:avLst/>
          </a:prstGeom>
          <a:noFill/>
        </p:spPr>
        <p:txBody>
          <a:bodyPr wrap="square" rtlCol="0">
            <a:spAutoFit/>
          </a:bodyPr>
          <a:lstStyle/>
          <a:p>
            <a:pPr marR="489585" lvl="0" algn="just">
              <a:spcBef>
                <a:spcPts val="0"/>
              </a:spcBef>
              <a:spcAft>
                <a:spcPts val="185"/>
              </a:spcAft>
              <a:tabLst>
                <a:tab pos="786765" algn="l"/>
                <a:tab pos="787400" algn="l"/>
                <a:tab pos="970280" algn="l"/>
                <a:tab pos="1143000" algn="l"/>
                <a:tab pos="4191000" algn="l"/>
              </a:tabLst>
            </a:pPr>
            <a:r>
              <a:rPr lang="en-US" sz="1400" b="1" dirty="0">
                <a:effectLst/>
                <a:latin typeface="Cambria" panose="02040503050406030204" pitchFamily="18" charset="0"/>
                <a:ea typeface="Times New Roman" panose="02020603050405020304" pitchFamily="18" charset="0"/>
                <a:cs typeface="Arial" panose="020B0604020202020204" pitchFamily="34" charset="0"/>
              </a:rPr>
              <a:t>Identify Risk</a:t>
            </a:r>
          </a:p>
          <a:p>
            <a:pPr marR="489585" lvl="0" algn="just">
              <a:spcBef>
                <a:spcPts val="0"/>
              </a:spcBef>
              <a:spcAft>
                <a:spcPts val="185"/>
              </a:spcAft>
              <a:tabLst>
                <a:tab pos="786765" algn="l"/>
                <a:tab pos="787400" algn="l"/>
                <a:tab pos="970280" algn="l"/>
                <a:tab pos="1143000" algn="l"/>
                <a:tab pos="4191000" algn="l"/>
              </a:tabLst>
            </a:pPr>
            <a:r>
              <a:rPr lang="en-US" sz="1400" dirty="0">
                <a:effectLst/>
                <a:latin typeface="Cambria" panose="02040503050406030204" pitchFamily="18" charset="0"/>
                <a:ea typeface="Times New Roman" panose="02020603050405020304" pitchFamily="18" charset="0"/>
                <a:cs typeface="Arial" panose="020B0604020202020204" pitchFamily="34" charset="0"/>
              </a:rPr>
              <a:t>The first step is to </a:t>
            </a:r>
            <a:r>
              <a:rPr lang="en-US" sz="1400" dirty="0" err="1">
                <a:effectLst/>
                <a:latin typeface="Cambria" panose="02040503050406030204" pitchFamily="18" charset="0"/>
                <a:ea typeface="Times New Roman" panose="02020603050405020304" pitchFamily="18" charset="0"/>
                <a:cs typeface="Arial" panose="020B0604020202020204" pitchFamily="34" charset="0"/>
              </a:rPr>
              <a:t>indentify</a:t>
            </a:r>
            <a:r>
              <a:rPr lang="en-US" sz="1400" dirty="0">
                <a:effectLst/>
                <a:latin typeface="Cambria" panose="02040503050406030204" pitchFamily="18" charset="0"/>
                <a:ea typeface="Times New Roman" panose="02020603050405020304" pitchFamily="18" charset="0"/>
                <a:cs typeface="Arial" panose="020B0604020202020204" pitchFamily="34" charset="0"/>
              </a:rPr>
              <a:t> the potential risk that might happen in Cars Sales Portal. Common risk that potentially happen is security </a:t>
            </a:r>
            <a:r>
              <a:rPr lang="en-US" sz="1400" dirty="0" err="1">
                <a:effectLst/>
                <a:latin typeface="Cambria" panose="02040503050406030204" pitchFamily="18" charset="0"/>
                <a:ea typeface="Times New Roman" panose="02020603050405020304" pitchFamily="18" charset="0"/>
                <a:cs typeface="Arial" panose="020B0604020202020204" pitchFamily="34" charset="0"/>
              </a:rPr>
              <a:t>risk,funtional</a:t>
            </a:r>
            <a:r>
              <a:rPr lang="en-US" sz="1400" dirty="0">
                <a:effectLst/>
                <a:latin typeface="Cambria" panose="02040503050406030204" pitchFamily="18" charset="0"/>
                <a:ea typeface="Times New Roman" panose="02020603050405020304" pitchFamily="18" charset="0"/>
                <a:cs typeface="Arial" panose="020B0604020202020204" pitchFamily="34" charset="0"/>
              </a:rPr>
              <a:t> risk, usability </a:t>
            </a:r>
            <a:r>
              <a:rPr lang="en-US" sz="1400" dirty="0" err="1">
                <a:effectLst/>
                <a:latin typeface="Cambria" panose="02040503050406030204" pitchFamily="18" charset="0"/>
                <a:ea typeface="Times New Roman" panose="02020603050405020304" pitchFamily="18" charset="0"/>
                <a:cs typeface="Arial" panose="020B0604020202020204" pitchFamily="34" charset="0"/>
              </a:rPr>
              <a:t>risk,compatibility</a:t>
            </a:r>
            <a:r>
              <a:rPr lang="en-US" sz="1400" dirty="0">
                <a:effectLst/>
                <a:latin typeface="Cambria" panose="02040503050406030204" pitchFamily="18" charset="0"/>
                <a:ea typeface="Times New Roman" panose="02020603050405020304" pitchFamily="18" charset="0"/>
                <a:cs typeface="Arial" panose="020B0604020202020204" pitchFamily="34" charset="0"/>
              </a:rPr>
              <a:t> risk, and performance risk.</a:t>
            </a:r>
          </a:p>
          <a:p>
            <a:pPr marR="0">
              <a:lnSpc>
                <a:spcPct val="107000"/>
              </a:lnSpc>
              <a:spcBef>
                <a:spcPts val="0"/>
              </a:spcBef>
              <a:spcAft>
                <a:spcPts val="800"/>
              </a:spcAft>
              <a:tabLst>
                <a:tab pos="1143000" algn="l"/>
              </a:tabLst>
            </a:pPr>
            <a:r>
              <a:rPr lang="en-SG" sz="1400" dirty="0">
                <a:effectLst/>
                <a:latin typeface="Calibri" panose="020F0502020204030204" pitchFamily="34" charset="0"/>
                <a:ea typeface="SimSun" panose="02010600030101010101" pitchFamily="2" charset="-122"/>
                <a:cs typeface="Arial" panose="020B0604020202020204" pitchFamily="34" charset="0"/>
              </a:rPr>
              <a:t> </a:t>
            </a:r>
            <a:endParaRPr lang="en-US" sz="1400" dirty="0">
              <a:effectLst/>
              <a:latin typeface="Calibri" panose="020F0502020204030204" pitchFamily="34" charset="0"/>
              <a:ea typeface="SimSun" panose="02010600030101010101" pitchFamily="2" charset="-122"/>
              <a:cs typeface="Arial" panose="020B0604020202020204" pitchFamily="34" charset="0"/>
            </a:endParaRPr>
          </a:p>
          <a:p>
            <a:pPr marR="489585" lvl="0" algn="just">
              <a:spcBef>
                <a:spcPts val="0"/>
              </a:spcBef>
              <a:spcAft>
                <a:spcPts val="185"/>
              </a:spcAft>
              <a:tabLst>
                <a:tab pos="786765" algn="l"/>
                <a:tab pos="787400" algn="l"/>
                <a:tab pos="970280" algn="l"/>
                <a:tab pos="1143000" algn="l"/>
                <a:tab pos="4191000" algn="l"/>
              </a:tabLst>
            </a:pPr>
            <a:r>
              <a:rPr lang="en-US" sz="1400" b="1" dirty="0">
                <a:effectLst/>
                <a:latin typeface="Cambria" panose="02040503050406030204" pitchFamily="18" charset="0"/>
                <a:ea typeface="Times New Roman" panose="02020603050405020304" pitchFamily="18" charset="0"/>
                <a:cs typeface="Arial" panose="020B0604020202020204" pitchFamily="34" charset="0"/>
              </a:rPr>
              <a:t>Plan Risk Strategy and Assess Risk</a:t>
            </a:r>
          </a:p>
          <a:p>
            <a:pPr marR="489585" lvl="0" algn="just">
              <a:spcBef>
                <a:spcPts val="0"/>
              </a:spcBef>
              <a:spcAft>
                <a:spcPts val="185"/>
              </a:spcAft>
              <a:tabLst>
                <a:tab pos="786765" algn="l"/>
                <a:tab pos="787400" algn="l"/>
                <a:tab pos="970280" algn="l"/>
                <a:tab pos="1143000" algn="l"/>
                <a:tab pos="4191000" algn="l"/>
              </a:tabLst>
            </a:pPr>
            <a:r>
              <a:rPr lang="en-US" sz="1400" dirty="0">
                <a:effectLst/>
                <a:latin typeface="Cambria" panose="02040503050406030204" pitchFamily="18" charset="0"/>
                <a:ea typeface="Times New Roman" panose="02020603050405020304" pitchFamily="18" charset="0"/>
                <a:cs typeface="Arial" panose="020B0604020202020204" pitchFamily="34" charset="0"/>
              </a:rPr>
              <a:t>Once the risk identified the next step is to spell out risk likelihood and the impact and sort the by three categories High, medium, and Low.</a:t>
            </a:r>
          </a:p>
          <a:p>
            <a:pPr marL="970280" marR="489585" algn="just">
              <a:spcBef>
                <a:spcPts val="0"/>
              </a:spcBef>
              <a:spcAft>
                <a:spcPts val="185"/>
              </a:spcAft>
              <a:tabLst>
                <a:tab pos="786765" algn="l"/>
                <a:tab pos="787400" algn="l"/>
                <a:tab pos="970280" algn="l"/>
                <a:tab pos="1143000" algn="l"/>
                <a:tab pos="4191000" algn="l"/>
              </a:tabLst>
            </a:pPr>
            <a:r>
              <a:rPr lang="en-US" sz="1400" dirty="0">
                <a:effectLst/>
                <a:latin typeface="Cambria" panose="02040503050406030204" pitchFamily="18" charset="0"/>
                <a:ea typeface="Times New Roman" panose="02020603050405020304" pitchFamily="18" charset="0"/>
                <a:cs typeface="Arial" panose="020B0604020202020204" pitchFamily="34" charset="0"/>
              </a:rPr>
              <a:t> </a:t>
            </a:r>
          </a:p>
          <a:p>
            <a:pPr marR="489585" lvl="0" algn="just">
              <a:spcBef>
                <a:spcPts val="0"/>
              </a:spcBef>
              <a:spcAft>
                <a:spcPts val="185"/>
              </a:spcAft>
              <a:tabLst>
                <a:tab pos="786765" algn="l"/>
                <a:tab pos="787400" algn="l"/>
                <a:tab pos="970280" algn="l"/>
                <a:tab pos="1143000" algn="l"/>
                <a:tab pos="4191000" algn="l"/>
              </a:tabLst>
            </a:pPr>
            <a:r>
              <a:rPr lang="en-US" sz="1400" b="1" dirty="0">
                <a:effectLst/>
                <a:latin typeface="Cambria" panose="02040503050406030204" pitchFamily="18" charset="0"/>
                <a:ea typeface="Times New Roman" panose="02020603050405020304" pitchFamily="18" charset="0"/>
                <a:cs typeface="Arial" panose="020B0604020202020204" pitchFamily="34" charset="0"/>
              </a:rPr>
              <a:t>Mitigate Risk</a:t>
            </a:r>
          </a:p>
          <a:p>
            <a:pPr marR="489585" lvl="0" algn="just">
              <a:spcBef>
                <a:spcPts val="0"/>
              </a:spcBef>
              <a:spcAft>
                <a:spcPts val="185"/>
              </a:spcAft>
              <a:tabLst>
                <a:tab pos="786765" algn="l"/>
                <a:tab pos="787400" algn="l"/>
                <a:tab pos="970280" algn="l"/>
                <a:tab pos="1143000" algn="l"/>
                <a:tab pos="4191000" algn="l"/>
              </a:tabLst>
            </a:pPr>
            <a:r>
              <a:rPr lang="en-US" sz="1400" dirty="0">
                <a:effectLst/>
                <a:latin typeface="Cambria" panose="02040503050406030204" pitchFamily="18" charset="0"/>
                <a:ea typeface="Times New Roman" panose="02020603050405020304" pitchFamily="18" charset="0"/>
                <a:cs typeface="Arial" panose="020B0604020202020204" pitchFamily="34" charset="0"/>
              </a:rPr>
              <a:t>This step will </a:t>
            </a:r>
            <a:r>
              <a:rPr lang="en-US" sz="1400" dirty="0" err="1">
                <a:effectLst/>
                <a:latin typeface="Cambria" panose="02040503050406030204" pitchFamily="18" charset="0"/>
                <a:ea typeface="Times New Roman" panose="02020603050405020304" pitchFamily="18" charset="0"/>
                <a:cs typeface="Arial" panose="020B0604020202020204" pitchFamily="34" charset="0"/>
              </a:rPr>
              <a:t>procees</a:t>
            </a:r>
            <a:r>
              <a:rPr lang="en-US" sz="1400" dirty="0">
                <a:effectLst/>
                <a:latin typeface="Cambria" panose="02040503050406030204" pitchFamily="18" charset="0"/>
                <a:ea typeface="Times New Roman" panose="02020603050405020304" pitchFamily="18" charset="0"/>
                <a:cs typeface="Arial" panose="020B0604020202020204" pitchFamily="34" charset="0"/>
              </a:rPr>
              <a:t> to find out how to dealing with those risk.</a:t>
            </a:r>
          </a:p>
          <a:p>
            <a:pPr marL="970280" marR="489585" algn="just">
              <a:spcBef>
                <a:spcPts val="0"/>
              </a:spcBef>
              <a:spcAft>
                <a:spcPts val="185"/>
              </a:spcAft>
              <a:tabLst>
                <a:tab pos="786765" algn="l"/>
                <a:tab pos="787400" algn="l"/>
                <a:tab pos="970280" algn="l"/>
                <a:tab pos="1143000" algn="l"/>
                <a:tab pos="4191000" algn="l"/>
              </a:tabLst>
            </a:pPr>
            <a:r>
              <a:rPr lang="en-US" sz="1400" dirty="0">
                <a:effectLst/>
                <a:latin typeface="Cambria" panose="02040503050406030204" pitchFamily="18" charset="0"/>
                <a:ea typeface="Times New Roman" panose="02020603050405020304" pitchFamily="18" charset="0"/>
                <a:cs typeface="Arial" panose="020B0604020202020204" pitchFamily="34" charset="0"/>
              </a:rPr>
              <a:t> </a:t>
            </a:r>
          </a:p>
          <a:p>
            <a:pPr marL="970280" marR="489585" algn="just">
              <a:spcBef>
                <a:spcPts val="0"/>
              </a:spcBef>
              <a:spcAft>
                <a:spcPts val="185"/>
              </a:spcAft>
              <a:tabLst>
                <a:tab pos="786765" algn="l"/>
                <a:tab pos="787400" algn="l"/>
                <a:tab pos="970280" algn="l"/>
                <a:tab pos="1143000" algn="l"/>
                <a:tab pos="4191000" algn="l"/>
              </a:tabLst>
            </a:pPr>
            <a:r>
              <a:rPr lang="en-US" sz="1400" dirty="0">
                <a:effectLst/>
                <a:latin typeface="Cambria" panose="02040503050406030204" pitchFamily="18" charset="0"/>
                <a:ea typeface="Times New Roman" panose="02020603050405020304" pitchFamily="18" charset="0"/>
                <a:cs typeface="Arial" panose="020B0604020202020204" pitchFamily="34" charset="0"/>
              </a:rPr>
              <a:t> </a:t>
            </a:r>
          </a:p>
          <a:p>
            <a:pPr marR="489585" lvl="0" algn="just">
              <a:spcBef>
                <a:spcPts val="0"/>
              </a:spcBef>
              <a:spcAft>
                <a:spcPts val="185"/>
              </a:spcAft>
              <a:tabLst>
                <a:tab pos="786765" algn="l"/>
                <a:tab pos="787400" algn="l"/>
                <a:tab pos="970280" algn="l"/>
                <a:tab pos="1143000" algn="l"/>
                <a:tab pos="4191000" algn="l"/>
              </a:tabLst>
            </a:pPr>
            <a:r>
              <a:rPr lang="en-US" sz="1400" b="1" dirty="0">
                <a:effectLst/>
                <a:latin typeface="Cambria" panose="02040503050406030204" pitchFamily="18" charset="0"/>
                <a:ea typeface="Times New Roman" panose="02020603050405020304" pitchFamily="18" charset="0"/>
                <a:cs typeface="Arial" panose="020B0604020202020204" pitchFamily="34" charset="0"/>
              </a:rPr>
              <a:t>Report Risk</a:t>
            </a:r>
          </a:p>
          <a:p>
            <a:pPr marR="489585" lvl="0" algn="just">
              <a:spcBef>
                <a:spcPts val="0"/>
              </a:spcBef>
              <a:spcAft>
                <a:spcPts val="185"/>
              </a:spcAft>
              <a:tabLst>
                <a:tab pos="786765" algn="l"/>
                <a:tab pos="787400" algn="l"/>
                <a:tab pos="970280" algn="l"/>
                <a:tab pos="1143000" algn="l"/>
                <a:tab pos="4191000" algn="l"/>
              </a:tabLst>
            </a:pPr>
            <a:r>
              <a:rPr lang="en-US" sz="1400" dirty="0">
                <a:effectLst/>
                <a:latin typeface="Cambria" panose="02040503050406030204" pitchFamily="18" charset="0"/>
                <a:ea typeface="Times New Roman" panose="02020603050405020304" pitchFamily="18" charset="0"/>
                <a:cs typeface="Arial" panose="020B0604020202020204" pitchFamily="34" charset="0"/>
              </a:rPr>
              <a:t>This step will process to documenting each risk that have been found.</a:t>
            </a:r>
          </a:p>
          <a:p>
            <a:pPr marL="970280" marR="489585" algn="just">
              <a:spcBef>
                <a:spcPts val="0"/>
              </a:spcBef>
              <a:spcAft>
                <a:spcPts val="185"/>
              </a:spcAft>
              <a:tabLst>
                <a:tab pos="786765" algn="l"/>
                <a:tab pos="787400" algn="l"/>
                <a:tab pos="970280" algn="l"/>
                <a:tab pos="1143000" algn="l"/>
                <a:tab pos="4191000" algn="l"/>
              </a:tabLst>
            </a:pPr>
            <a:r>
              <a:rPr lang="en-US" sz="1400" dirty="0">
                <a:effectLst/>
                <a:latin typeface="Cambria" panose="02040503050406030204" pitchFamily="18" charset="0"/>
                <a:ea typeface="Times New Roman" panose="02020603050405020304" pitchFamily="18" charset="0"/>
                <a:cs typeface="Arial" panose="020B0604020202020204" pitchFamily="34" charset="0"/>
              </a:rPr>
              <a:t> </a:t>
            </a:r>
          </a:p>
          <a:p>
            <a:pPr marR="489585" lvl="0" algn="just">
              <a:spcBef>
                <a:spcPts val="0"/>
              </a:spcBef>
              <a:spcAft>
                <a:spcPts val="185"/>
              </a:spcAft>
              <a:tabLst>
                <a:tab pos="786765" algn="l"/>
                <a:tab pos="787400" algn="l"/>
                <a:tab pos="970280" algn="l"/>
                <a:tab pos="1143000" algn="l"/>
                <a:tab pos="4191000" algn="l"/>
              </a:tabLst>
            </a:pPr>
            <a:r>
              <a:rPr lang="en-US" sz="1400" b="1" dirty="0">
                <a:effectLst/>
                <a:latin typeface="Cambria" panose="02040503050406030204" pitchFamily="18" charset="0"/>
                <a:ea typeface="Times New Roman" panose="02020603050405020304" pitchFamily="18" charset="0"/>
                <a:cs typeface="Arial" panose="020B0604020202020204" pitchFamily="34" charset="0"/>
              </a:rPr>
              <a:t>Predict Risk</a:t>
            </a:r>
          </a:p>
          <a:p>
            <a:pPr marR="489585" lvl="0" algn="just">
              <a:spcBef>
                <a:spcPts val="0"/>
              </a:spcBef>
              <a:spcAft>
                <a:spcPts val="185"/>
              </a:spcAft>
              <a:tabLst>
                <a:tab pos="786765" algn="l"/>
                <a:tab pos="787400" algn="l"/>
                <a:tab pos="970280" algn="l"/>
                <a:tab pos="1143000" algn="l"/>
                <a:tab pos="4191000" algn="l"/>
              </a:tabLst>
            </a:pPr>
            <a:r>
              <a:rPr lang="en-SG" sz="1400" dirty="0">
                <a:effectLst/>
                <a:latin typeface="Calibri" panose="020F0502020204030204" pitchFamily="34" charset="0"/>
                <a:ea typeface="SimSun" panose="02010600030101010101" pitchFamily="2" charset="-122"/>
                <a:cs typeface="Arial" panose="020B0604020202020204" pitchFamily="34" charset="0"/>
              </a:rPr>
              <a:t>In this step will </a:t>
            </a:r>
            <a:r>
              <a:rPr lang="en-SG" sz="1400" dirty="0" err="1">
                <a:effectLst/>
                <a:latin typeface="Calibri" panose="020F0502020204030204" pitchFamily="34" charset="0"/>
                <a:ea typeface="SimSun" panose="02010600030101010101" pitchFamily="2" charset="-122"/>
                <a:cs typeface="Arial" panose="020B0604020202020204" pitchFamily="34" charset="0"/>
              </a:rPr>
              <a:t>procees</a:t>
            </a:r>
            <a:r>
              <a:rPr lang="en-SG" sz="1400" dirty="0">
                <a:effectLst/>
                <a:latin typeface="Calibri" panose="020F0502020204030204" pitchFamily="34" charset="0"/>
                <a:ea typeface="SimSun" panose="02010600030101010101" pitchFamily="2" charset="-122"/>
                <a:cs typeface="Arial" panose="020B0604020202020204" pitchFamily="34" charset="0"/>
              </a:rPr>
              <a:t> to predicting a potential risk in future before the risk a threat.</a:t>
            </a:r>
            <a:endParaRPr lang="en-US" sz="1400" dirty="0">
              <a:effectLst/>
              <a:latin typeface="Calibri" panose="020F050202020403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00754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B119ABBE-DEA9-4C5A-BB9D-474E77EE127A}"/>
              </a:ext>
            </a:extLst>
          </p:cNvPr>
          <p:cNvSpPr txBox="1">
            <a:spLocks noGrp="1" noChangeArrowheads="1"/>
          </p:cNvSpPr>
          <p:nvPr>
            <p:ph type="title"/>
          </p:nvPr>
        </p:nvSpPr>
        <p:spPr bwMode="auto">
          <a:xfrm>
            <a:off x="1763352" y="404664"/>
            <a:ext cx="77610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l"/>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6. Risk Based Testing Strategies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pic>
        <p:nvPicPr>
          <p:cNvPr id="4" name="Picture 3">
            <a:extLst>
              <a:ext uri="{FF2B5EF4-FFF2-40B4-BE49-F238E27FC236}">
                <a16:creationId xmlns:a16="http://schemas.microsoft.com/office/drawing/2014/main" id="{11122557-9970-215B-95BF-DD64B92D22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2255635"/>
            <a:ext cx="4536504" cy="4197701"/>
          </a:xfrm>
          <a:prstGeom prst="rect">
            <a:avLst/>
          </a:prstGeom>
          <a:noFill/>
          <a:ln>
            <a:noFill/>
          </a:ln>
        </p:spPr>
      </p:pic>
      <p:sp>
        <p:nvSpPr>
          <p:cNvPr id="2" name="TextBox 1">
            <a:extLst>
              <a:ext uri="{FF2B5EF4-FFF2-40B4-BE49-F238E27FC236}">
                <a16:creationId xmlns:a16="http://schemas.microsoft.com/office/drawing/2014/main" id="{EA39F042-D753-7CE2-5ADD-8AD314DE4ABD}"/>
              </a:ext>
            </a:extLst>
          </p:cNvPr>
          <p:cNvSpPr txBox="1"/>
          <p:nvPr/>
        </p:nvSpPr>
        <p:spPr>
          <a:xfrm>
            <a:off x="5015880" y="1448722"/>
            <a:ext cx="1326004" cy="369332"/>
          </a:xfrm>
          <a:prstGeom prst="rect">
            <a:avLst/>
          </a:prstGeom>
          <a:noFill/>
        </p:spPr>
        <p:txBody>
          <a:bodyPr wrap="none" rtlCol="0">
            <a:spAutoFit/>
          </a:bodyPr>
          <a:lstStyle/>
          <a:p>
            <a:r>
              <a:rPr lang="id-ID" dirty="0">
                <a:latin typeface="Cambria" panose="02040503050406030204" pitchFamily="18" charset="0"/>
                <a:ea typeface="Cambria" panose="02040503050406030204" pitchFamily="18" charset="0"/>
              </a:rPr>
              <a:t>Risk Matrix</a:t>
            </a:r>
          </a:p>
        </p:txBody>
      </p:sp>
      <p:graphicFrame>
        <p:nvGraphicFramePr>
          <p:cNvPr id="3" name="Table 2">
            <a:extLst>
              <a:ext uri="{FF2B5EF4-FFF2-40B4-BE49-F238E27FC236}">
                <a16:creationId xmlns:a16="http://schemas.microsoft.com/office/drawing/2014/main" id="{2ABFEAB7-4539-4531-B727-0CD07CFA08A4}"/>
              </a:ext>
            </a:extLst>
          </p:cNvPr>
          <p:cNvGraphicFramePr>
            <a:graphicFrameLocks noGrp="1"/>
          </p:cNvGraphicFramePr>
          <p:nvPr>
            <p:extLst>
              <p:ext uri="{D42A27DB-BD31-4B8C-83A1-F6EECF244321}">
                <p14:modId xmlns:p14="http://schemas.microsoft.com/office/powerpoint/2010/main" val="1402591255"/>
              </p:ext>
            </p:extLst>
          </p:nvPr>
        </p:nvGraphicFramePr>
        <p:xfrm>
          <a:off x="5951984" y="2132856"/>
          <a:ext cx="5927451" cy="4485889"/>
        </p:xfrm>
        <a:graphic>
          <a:graphicData uri="http://schemas.openxmlformats.org/drawingml/2006/table">
            <a:tbl>
              <a:tblPr firstRow="1" firstCol="1" bandRow="1">
                <a:tableStyleId>{5C22544A-7EE6-4342-B048-85BDC9FD1C3A}</a:tableStyleId>
              </a:tblPr>
              <a:tblGrid>
                <a:gridCol w="523626">
                  <a:extLst>
                    <a:ext uri="{9D8B030D-6E8A-4147-A177-3AD203B41FA5}">
                      <a16:colId xmlns:a16="http://schemas.microsoft.com/office/drawing/2014/main" val="3612493664"/>
                    </a:ext>
                  </a:extLst>
                </a:gridCol>
                <a:gridCol w="1616466">
                  <a:extLst>
                    <a:ext uri="{9D8B030D-6E8A-4147-A177-3AD203B41FA5}">
                      <a16:colId xmlns:a16="http://schemas.microsoft.com/office/drawing/2014/main" val="166217034"/>
                    </a:ext>
                  </a:extLst>
                </a:gridCol>
                <a:gridCol w="742317">
                  <a:extLst>
                    <a:ext uri="{9D8B030D-6E8A-4147-A177-3AD203B41FA5}">
                      <a16:colId xmlns:a16="http://schemas.microsoft.com/office/drawing/2014/main" val="1150259761"/>
                    </a:ext>
                  </a:extLst>
                </a:gridCol>
                <a:gridCol w="586462">
                  <a:extLst>
                    <a:ext uri="{9D8B030D-6E8A-4147-A177-3AD203B41FA5}">
                      <a16:colId xmlns:a16="http://schemas.microsoft.com/office/drawing/2014/main" val="3781631368"/>
                    </a:ext>
                  </a:extLst>
                </a:gridCol>
                <a:gridCol w="920350">
                  <a:extLst>
                    <a:ext uri="{9D8B030D-6E8A-4147-A177-3AD203B41FA5}">
                      <a16:colId xmlns:a16="http://schemas.microsoft.com/office/drawing/2014/main" val="2756468673"/>
                    </a:ext>
                  </a:extLst>
                </a:gridCol>
                <a:gridCol w="805769">
                  <a:extLst>
                    <a:ext uri="{9D8B030D-6E8A-4147-A177-3AD203B41FA5}">
                      <a16:colId xmlns:a16="http://schemas.microsoft.com/office/drawing/2014/main" val="2261600499"/>
                    </a:ext>
                  </a:extLst>
                </a:gridCol>
                <a:gridCol w="732461">
                  <a:extLst>
                    <a:ext uri="{9D8B030D-6E8A-4147-A177-3AD203B41FA5}">
                      <a16:colId xmlns:a16="http://schemas.microsoft.com/office/drawing/2014/main" val="3013989356"/>
                    </a:ext>
                  </a:extLst>
                </a:gridCol>
              </a:tblGrid>
              <a:tr h="542416">
                <a:tc>
                  <a:txBody>
                    <a:bodyPr/>
                    <a:lstStyle/>
                    <a:p>
                      <a:pPr marL="0" marR="0" algn="ctr">
                        <a:lnSpc>
                          <a:spcPts val="1300"/>
                        </a:lnSpc>
                        <a:spcBef>
                          <a:spcPts val="400"/>
                        </a:spcBef>
                        <a:spcAft>
                          <a:spcPts val="200"/>
                        </a:spcAft>
                      </a:pPr>
                      <a:r>
                        <a:rPr lang="en-US" sz="1000">
                          <a:effectLst/>
                        </a:rPr>
                        <a:t>Risk ID</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Risk</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Likelihood</a:t>
                      </a:r>
                    </a:p>
                    <a:p>
                      <a:pPr marL="0" marR="0" algn="ctr">
                        <a:lnSpc>
                          <a:spcPts val="1300"/>
                        </a:lnSpc>
                        <a:spcBef>
                          <a:spcPts val="400"/>
                        </a:spcBef>
                        <a:spcAft>
                          <a:spcPts val="200"/>
                        </a:spcAft>
                      </a:pPr>
                      <a:r>
                        <a:rPr lang="en-US" sz="1000">
                          <a:effectLst/>
                        </a:rPr>
                        <a:t>(1-5)</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Impact</a:t>
                      </a:r>
                    </a:p>
                    <a:p>
                      <a:pPr marL="0" marR="0" algn="ctr">
                        <a:lnSpc>
                          <a:spcPts val="1300"/>
                        </a:lnSpc>
                        <a:spcBef>
                          <a:spcPts val="400"/>
                        </a:spcBef>
                        <a:spcAft>
                          <a:spcPts val="200"/>
                        </a:spcAft>
                      </a:pPr>
                      <a:r>
                        <a:rPr lang="en-US" sz="1000">
                          <a:effectLst/>
                        </a:rPr>
                        <a:t>(1 – 5)</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Type of</a:t>
                      </a:r>
                    </a:p>
                    <a:p>
                      <a:pPr marL="0" marR="0" algn="ctr">
                        <a:lnSpc>
                          <a:spcPts val="1300"/>
                        </a:lnSpc>
                        <a:spcBef>
                          <a:spcPts val="400"/>
                        </a:spcBef>
                        <a:spcAft>
                          <a:spcPts val="200"/>
                        </a:spcAft>
                      </a:pPr>
                      <a:r>
                        <a:rPr lang="en-US" sz="1000">
                          <a:effectLst/>
                        </a:rPr>
                        <a:t>Testing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Risk </a:t>
                      </a:r>
                    </a:p>
                    <a:p>
                      <a:pPr marL="0" marR="0" algn="ctr">
                        <a:lnSpc>
                          <a:spcPts val="1300"/>
                        </a:lnSpc>
                        <a:spcBef>
                          <a:spcPts val="400"/>
                        </a:spcBef>
                        <a:spcAft>
                          <a:spcPts val="200"/>
                        </a:spcAft>
                      </a:pPr>
                      <a:r>
                        <a:rPr lang="en-US" sz="1000">
                          <a:effectLst/>
                        </a:rPr>
                        <a:t>Rating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Risk Level</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3954611189"/>
                  </a:ext>
                </a:extLst>
              </a:tr>
              <a:tr h="308385">
                <a:tc>
                  <a:txBody>
                    <a:bodyPr/>
                    <a:lstStyle/>
                    <a:p>
                      <a:pPr marL="0" marR="0" algn="ctr">
                        <a:lnSpc>
                          <a:spcPts val="1300"/>
                        </a:lnSpc>
                        <a:spcBef>
                          <a:spcPts val="400"/>
                        </a:spcBef>
                        <a:spcAft>
                          <a:spcPts val="200"/>
                        </a:spcAft>
                      </a:pPr>
                      <a:r>
                        <a:rPr lang="en-US" sz="1000">
                          <a:effectLst/>
                        </a:rPr>
                        <a:t>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the data isn’t inserted to the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5</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Functional Testing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10</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High</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3516042325"/>
                  </a:ext>
                </a:extLst>
              </a:tr>
              <a:tr h="308385">
                <a:tc>
                  <a:txBody>
                    <a:bodyPr/>
                    <a:lstStyle/>
                    <a:p>
                      <a:pPr marL="0" marR="0" algn="ctr">
                        <a:lnSpc>
                          <a:spcPts val="1300"/>
                        </a:lnSpc>
                        <a:spcBef>
                          <a:spcPts val="400"/>
                        </a:spcBef>
                        <a:spcAft>
                          <a:spcPts val="200"/>
                        </a:spcAft>
                      </a:pPr>
                      <a:r>
                        <a:rPr lang="en-US" sz="1000">
                          <a:effectLst/>
                        </a:rPr>
                        <a:t>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The data isn’t updated in the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5</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Functional 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10</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High</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2276542928"/>
                  </a:ext>
                </a:extLst>
              </a:tr>
              <a:tr h="308385">
                <a:tc>
                  <a:txBody>
                    <a:bodyPr/>
                    <a:lstStyle/>
                    <a:p>
                      <a:pPr marL="0" marR="0" algn="ctr">
                        <a:lnSpc>
                          <a:spcPts val="1300"/>
                        </a:lnSpc>
                        <a:spcBef>
                          <a:spcPts val="400"/>
                        </a:spcBef>
                        <a:spcAft>
                          <a:spcPts val="200"/>
                        </a:spcAft>
                      </a:pPr>
                      <a:r>
                        <a:rPr lang="en-US" sz="1000">
                          <a:effectLst/>
                        </a:rPr>
                        <a:t>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User can’t see the page supposed to be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Functional 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6</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Moderate</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2855082595"/>
                  </a:ext>
                </a:extLst>
              </a:tr>
              <a:tr h="308385">
                <a:tc>
                  <a:txBody>
                    <a:bodyPr/>
                    <a:lstStyle/>
                    <a:p>
                      <a:pPr marL="0" marR="0" algn="ctr">
                        <a:lnSpc>
                          <a:spcPts val="1300"/>
                        </a:lnSpc>
                        <a:spcBef>
                          <a:spcPts val="400"/>
                        </a:spcBef>
                        <a:spcAft>
                          <a:spcPts val="200"/>
                        </a:spcAft>
                      </a:pPr>
                      <a:r>
                        <a:rPr lang="en-US" sz="1000">
                          <a:effectLst/>
                        </a:rPr>
                        <a:t>4</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User can’t see the car they want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Functional 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Low</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2247182260"/>
                  </a:ext>
                </a:extLst>
              </a:tr>
              <a:tr h="308324">
                <a:tc>
                  <a:txBody>
                    <a:bodyPr/>
                    <a:lstStyle/>
                    <a:p>
                      <a:pPr marL="0" marR="0" algn="ctr">
                        <a:lnSpc>
                          <a:spcPts val="1300"/>
                        </a:lnSpc>
                        <a:spcBef>
                          <a:spcPts val="400"/>
                        </a:spcBef>
                        <a:spcAft>
                          <a:spcPts val="200"/>
                        </a:spcAft>
                      </a:pPr>
                      <a:r>
                        <a:rPr lang="en-US" sz="1000">
                          <a:effectLst/>
                        </a:rPr>
                        <a:t>5</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User can’t sale their car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Functional 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6</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Moderate</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4171108624"/>
                  </a:ext>
                </a:extLst>
              </a:tr>
              <a:tr h="308385">
                <a:tc>
                  <a:txBody>
                    <a:bodyPr/>
                    <a:lstStyle/>
                    <a:p>
                      <a:pPr marL="0" marR="0" algn="ctr">
                        <a:lnSpc>
                          <a:spcPts val="1300"/>
                        </a:lnSpc>
                        <a:spcBef>
                          <a:spcPts val="400"/>
                        </a:spcBef>
                        <a:spcAft>
                          <a:spcPts val="200"/>
                        </a:spcAft>
                      </a:pPr>
                      <a:r>
                        <a:rPr lang="en-US" sz="1000">
                          <a:effectLst/>
                        </a:rPr>
                        <a:t>6</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The website look different in other browser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4</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Compatibility 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4</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Moderate</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4095514011"/>
                  </a:ext>
                </a:extLst>
              </a:tr>
              <a:tr h="357607">
                <a:tc>
                  <a:txBody>
                    <a:bodyPr/>
                    <a:lstStyle/>
                    <a:p>
                      <a:pPr marL="0" marR="0" algn="ctr">
                        <a:lnSpc>
                          <a:spcPts val="1300"/>
                        </a:lnSpc>
                        <a:spcBef>
                          <a:spcPts val="400"/>
                        </a:spcBef>
                        <a:spcAft>
                          <a:spcPts val="200"/>
                        </a:spcAft>
                      </a:pPr>
                      <a:r>
                        <a:rPr lang="en-US" sz="1000">
                          <a:effectLst/>
                        </a:rPr>
                        <a:t>7</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User wait longer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just">
                        <a:lnSpc>
                          <a:spcPts val="1300"/>
                        </a:lnSpc>
                        <a:spcBef>
                          <a:spcPts val="0"/>
                        </a:spcBef>
                        <a:spcAft>
                          <a:spcPts val="0"/>
                        </a:spcAft>
                      </a:pPr>
                      <a:r>
                        <a:rPr lang="en-US" sz="1000">
                          <a:effectLst/>
                        </a:rPr>
                        <a:t>Performance</a:t>
                      </a:r>
                    </a:p>
                    <a:p>
                      <a:pPr marL="0" marR="0" algn="ctr">
                        <a:lnSpc>
                          <a:spcPts val="1300"/>
                        </a:lnSpc>
                        <a:spcBef>
                          <a:spcPts val="400"/>
                        </a:spcBef>
                        <a:spcAft>
                          <a:spcPts val="200"/>
                        </a:spcAft>
                      </a:pPr>
                      <a:r>
                        <a:rPr lang="en-US" sz="1000">
                          <a:effectLst/>
                        </a:rPr>
                        <a:t>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9</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High</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666751685"/>
                  </a:ext>
                </a:extLst>
              </a:tr>
              <a:tr h="466582">
                <a:tc>
                  <a:txBody>
                    <a:bodyPr/>
                    <a:lstStyle/>
                    <a:p>
                      <a:pPr marL="0" marR="0" algn="ctr">
                        <a:lnSpc>
                          <a:spcPts val="1300"/>
                        </a:lnSpc>
                        <a:spcBef>
                          <a:spcPts val="400"/>
                        </a:spcBef>
                        <a:spcAft>
                          <a:spcPts val="200"/>
                        </a:spcAft>
                      </a:pPr>
                      <a:r>
                        <a:rPr lang="en-US" sz="1000">
                          <a:effectLst/>
                        </a:rPr>
                        <a:t>8</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Miss communication between user and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4</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Usability 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12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High</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3505049518"/>
                  </a:ext>
                </a:extLst>
              </a:tr>
              <a:tr h="308324">
                <a:tc>
                  <a:txBody>
                    <a:bodyPr/>
                    <a:lstStyle/>
                    <a:p>
                      <a:pPr marL="0" marR="0" algn="ctr">
                        <a:lnSpc>
                          <a:spcPts val="1300"/>
                        </a:lnSpc>
                        <a:spcBef>
                          <a:spcPts val="400"/>
                        </a:spcBef>
                        <a:spcAft>
                          <a:spcPts val="200"/>
                        </a:spcAft>
                      </a:pPr>
                      <a:r>
                        <a:rPr lang="en-US" sz="1000">
                          <a:effectLst/>
                        </a:rPr>
                        <a:t>9</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Data loss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5</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5</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Security 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25</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High</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1349048464"/>
                  </a:ext>
                </a:extLst>
              </a:tr>
              <a:tr h="308385">
                <a:tc>
                  <a:txBody>
                    <a:bodyPr/>
                    <a:lstStyle/>
                    <a:p>
                      <a:pPr marL="0" marR="0" algn="ctr">
                        <a:lnSpc>
                          <a:spcPts val="1300"/>
                        </a:lnSpc>
                        <a:spcBef>
                          <a:spcPts val="400"/>
                        </a:spcBef>
                        <a:spcAft>
                          <a:spcPts val="200"/>
                        </a:spcAft>
                      </a:pPr>
                      <a:r>
                        <a:rPr lang="en-US" sz="1000">
                          <a:effectLst/>
                        </a:rPr>
                        <a:t>10</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The website cannot be accessed in different device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4</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Portability 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12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High</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3168598196"/>
                  </a:ext>
                </a:extLst>
              </a:tr>
              <a:tr h="517775">
                <a:tc>
                  <a:txBody>
                    <a:bodyPr/>
                    <a:lstStyle/>
                    <a:p>
                      <a:pPr marL="0" marR="0" algn="ctr">
                        <a:lnSpc>
                          <a:spcPts val="1300"/>
                        </a:lnSpc>
                        <a:spcBef>
                          <a:spcPts val="400"/>
                        </a:spcBef>
                        <a:spcAft>
                          <a:spcPts val="200"/>
                        </a:spcAft>
                      </a:pPr>
                      <a:r>
                        <a:rPr lang="en-US" sz="1000">
                          <a:effectLst/>
                        </a:rPr>
                        <a:t>11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nSpc>
                          <a:spcPct val="107000"/>
                        </a:lnSpc>
                        <a:spcBef>
                          <a:spcPts val="0"/>
                        </a:spcBef>
                        <a:spcAft>
                          <a:spcPts val="0"/>
                        </a:spcAft>
                      </a:pPr>
                      <a:r>
                        <a:rPr lang="en-SG" sz="1000">
                          <a:effectLst/>
                        </a:rPr>
                        <a:t>Hard to maintain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just">
                        <a:lnSpc>
                          <a:spcPts val="1300"/>
                        </a:lnSpc>
                        <a:spcBef>
                          <a:spcPts val="0"/>
                        </a:spcBef>
                        <a:spcAft>
                          <a:spcPts val="0"/>
                        </a:spcAft>
                      </a:pPr>
                      <a:r>
                        <a:rPr lang="en-US" sz="1000">
                          <a:effectLst/>
                        </a:rPr>
                        <a:t>Maintainability</a:t>
                      </a:r>
                    </a:p>
                    <a:p>
                      <a:pPr marL="0" marR="0" algn="ctr">
                        <a:lnSpc>
                          <a:spcPts val="1300"/>
                        </a:lnSpc>
                        <a:spcBef>
                          <a:spcPts val="400"/>
                        </a:spcBef>
                        <a:spcAft>
                          <a:spcPts val="200"/>
                        </a:spcAft>
                      </a:pPr>
                      <a:r>
                        <a:rPr lang="en-US" sz="1000">
                          <a:effectLst/>
                        </a:rPr>
                        <a:t>testing</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a:effectLst/>
                        </a:rPr>
                        <a:t>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tc>
                  <a:txBody>
                    <a:bodyPr/>
                    <a:lstStyle/>
                    <a:p>
                      <a:pPr marL="0" marR="0" algn="ctr">
                        <a:lnSpc>
                          <a:spcPts val="1300"/>
                        </a:lnSpc>
                        <a:spcBef>
                          <a:spcPts val="400"/>
                        </a:spcBef>
                        <a:spcAft>
                          <a:spcPts val="200"/>
                        </a:spcAft>
                      </a:pPr>
                      <a:r>
                        <a:rPr lang="en-US" sz="1000" dirty="0">
                          <a:effectLst/>
                        </a:rPr>
                        <a:t>Low</a:t>
                      </a:r>
                      <a:endParaRPr lang="en-US" sz="1000" dirty="0">
                        <a:effectLst/>
                        <a:latin typeface="Cambria" panose="02040503050406030204" pitchFamily="18" charset="0"/>
                        <a:ea typeface="SimSun" panose="02010600030101010101" pitchFamily="2" charset="-122"/>
                        <a:cs typeface="Arial" panose="020B0604020202020204" pitchFamily="34" charset="0"/>
                      </a:endParaRPr>
                    </a:p>
                  </a:txBody>
                  <a:tcPr marL="66531" marR="66531" marT="0" marB="0"/>
                </a:tc>
                <a:extLst>
                  <a:ext uri="{0D108BD9-81ED-4DB2-BD59-A6C34878D82A}">
                    <a16:rowId xmlns:a16="http://schemas.microsoft.com/office/drawing/2014/main" val="2524835535"/>
                  </a:ext>
                </a:extLst>
              </a:tr>
            </a:tbl>
          </a:graphicData>
        </a:graphic>
      </p:graphicFrame>
    </p:spTree>
    <p:extLst>
      <p:ext uri="{BB962C8B-B14F-4D97-AF65-F5344CB8AC3E}">
        <p14:creationId xmlns:p14="http://schemas.microsoft.com/office/powerpoint/2010/main" val="535694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88583B5B-4AB7-43D7-8673-3F42459817E7}"/>
              </a:ext>
            </a:extLst>
          </p:cNvPr>
          <p:cNvSpPr txBox="1">
            <a:spLocks noChangeArrowheads="1"/>
          </p:cNvSpPr>
          <p:nvPr/>
        </p:nvSpPr>
        <p:spPr bwMode="auto">
          <a:xfrm>
            <a:off x="1558926" y="404814"/>
            <a:ext cx="69853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700" dirty="0">
                <a:solidFill>
                  <a:srgbClr val="FFFFFF"/>
                </a:solidFill>
                <a:latin typeface="Cambria" panose="02040503050406030204" pitchFamily="18" charset="0"/>
                <a:ea typeface="Cambria" panose="02040503050406030204" pitchFamily="18" charset="0"/>
                <a:cs typeface="Arial" panose="020B0604020202020204" pitchFamily="34" charset="0"/>
              </a:rPr>
              <a:t>7.</a:t>
            </a:r>
            <a:r>
              <a:rPr lang="id-ID" altLang="en-US" sz="2700" dirty="0">
                <a:solidFill>
                  <a:srgbClr val="FFFFFF"/>
                </a:solidFill>
                <a:latin typeface="Cambria" panose="02040503050406030204" pitchFamily="18" charset="0"/>
                <a:ea typeface="Cambria" panose="02040503050406030204" pitchFamily="18" charset="0"/>
                <a:cs typeface="Arial" panose="020B0604020202020204" pitchFamily="34" charset="0"/>
              </a:rPr>
              <a:t> </a:t>
            </a:r>
            <a:r>
              <a:rPr lang="en-US" altLang="en-US" sz="2700" dirty="0">
                <a:solidFill>
                  <a:srgbClr val="FFFFFF"/>
                </a:solidFill>
                <a:latin typeface="Cambria" panose="02040503050406030204" pitchFamily="18" charset="0"/>
                <a:ea typeface="Cambria" panose="02040503050406030204" pitchFamily="18" charset="0"/>
                <a:cs typeface="Arial" panose="020B0604020202020204" pitchFamily="34" charset="0"/>
              </a:rPr>
              <a:t>Qualitative and Quantitative Risk Analysis</a:t>
            </a:r>
            <a:endParaRPr lang="en-US" altLang="en-US" sz="27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graphicFrame>
        <p:nvGraphicFramePr>
          <p:cNvPr id="3" name="Table 3">
            <a:extLst>
              <a:ext uri="{FF2B5EF4-FFF2-40B4-BE49-F238E27FC236}">
                <a16:creationId xmlns:a16="http://schemas.microsoft.com/office/drawing/2014/main" id="{7327AE4A-CA5C-4FAB-898C-A7E19A8296A5}"/>
              </a:ext>
            </a:extLst>
          </p:cNvPr>
          <p:cNvGraphicFramePr>
            <a:graphicFrameLocks noGrp="1"/>
          </p:cNvGraphicFramePr>
          <p:nvPr>
            <p:extLst>
              <p:ext uri="{D42A27DB-BD31-4B8C-83A1-F6EECF244321}">
                <p14:modId xmlns:p14="http://schemas.microsoft.com/office/powerpoint/2010/main" val="2828382018"/>
              </p:ext>
            </p:extLst>
          </p:nvPr>
        </p:nvGraphicFramePr>
        <p:xfrm>
          <a:off x="419707" y="2737520"/>
          <a:ext cx="10945216" cy="3400152"/>
        </p:xfrm>
        <a:graphic>
          <a:graphicData uri="http://schemas.openxmlformats.org/drawingml/2006/table">
            <a:tbl>
              <a:tblPr firstRow="1" bandRow="1">
                <a:tableStyleId>{5C22544A-7EE6-4342-B048-85BDC9FD1C3A}</a:tableStyleId>
              </a:tblPr>
              <a:tblGrid>
                <a:gridCol w="5472608">
                  <a:extLst>
                    <a:ext uri="{9D8B030D-6E8A-4147-A177-3AD203B41FA5}">
                      <a16:colId xmlns:a16="http://schemas.microsoft.com/office/drawing/2014/main" val="1180907274"/>
                    </a:ext>
                  </a:extLst>
                </a:gridCol>
                <a:gridCol w="5472608">
                  <a:extLst>
                    <a:ext uri="{9D8B030D-6E8A-4147-A177-3AD203B41FA5}">
                      <a16:colId xmlns:a16="http://schemas.microsoft.com/office/drawing/2014/main" val="18957214"/>
                    </a:ext>
                  </a:extLst>
                </a:gridCol>
              </a:tblGrid>
              <a:tr h="423719">
                <a:tc>
                  <a:txBody>
                    <a:bodyPr/>
                    <a:lstStyle/>
                    <a:p>
                      <a:pPr algn="ctr"/>
                      <a:r>
                        <a:rPr lang="en-US" sz="1800" dirty="0">
                          <a:latin typeface="Cambria" panose="02040503050406030204" pitchFamily="18" charset="0"/>
                          <a:ea typeface="Cambria" panose="02040503050406030204" pitchFamily="18" charset="0"/>
                        </a:rPr>
                        <a:t>Qualitative Risk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dirty="0">
                          <a:latin typeface="Cambria" panose="02040503050406030204" pitchFamily="18" charset="0"/>
                          <a:ea typeface="Cambria" panose="02040503050406030204" pitchFamily="18" charset="0"/>
                        </a:rPr>
                        <a:t>Quantitative Risk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454366813"/>
                  </a:ext>
                </a:extLst>
              </a:tr>
              <a:tr h="1104225">
                <a:tc>
                  <a:txBody>
                    <a:bodyPr/>
                    <a:lstStyle/>
                    <a:p>
                      <a:pPr marL="0" indent="0">
                        <a:buFont typeface="+mj-lt"/>
                        <a:buNone/>
                      </a:pPr>
                      <a:r>
                        <a:rPr lang="en-US" sz="1350" b="0" i="0" kern="1200">
                          <a:solidFill>
                            <a:schemeClr val="dk1"/>
                          </a:solidFill>
                          <a:effectLst/>
                          <a:latin typeface="+mn-lt"/>
                          <a:ea typeface="+mn-ea"/>
                          <a:cs typeface="+mn-cs"/>
                        </a:rPr>
                        <a:t>A risk analysis method that focuses on describing or qualifying potential risks and their impacts without using numerical measurements.</a:t>
                      </a:r>
                      <a:endParaRPr lang="en-US"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mj-lt"/>
                        <a:buNone/>
                      </a:pPr>
                      <a:r>
                        <a:rPr lang="en-US" sz="1350" b="0" i="0" kern="1200" dirty="0">
                          <a:solidFill>
                            <a:schemeClr val="dk1"/>
                          </a:solidFill>
                          <a:effectLst/>
                          <a:latin typeface="+mn-lt"/>
                          <a:ea typeface="+mn-ea"/>
                          <a:cs typeface="+mn-cs"/>
                        </a:rPr>
                        <a:t>A risk analysis method that uses numerical data or quantitative measurements to calculate the likelihood and impact of a risk.</a:t>
                      </a:r>
                      <a:endParaRPr lang="en-US"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447159"/>
                  </a:ext>
                </a:extLst>
              </a:tr>
              <a:tr h="936104">
                <a:tc>
                  <a:txBody>
                    <a:bodyPr/>
                    <a:lstStyle/>
                    <a:p>
                      <a:pPr marL="0" indent="0">
                        <a:buFont typeface="+mj-lt"/>
                        <a:buNone/>
                      </a:pPr>
                      <a:r>
                        <a:rPr lang="en-US" sz="1350" b="0" i="0" kern="1200">
                          <a:solidFill>
                            <a:schemeClr val="dk1"/>
                          </a:solidFill>
                          <a:effectLst/>
                          <a:latin typeface="+mn-lt"/>
                          <a:ea typeface="+mn-ea"/>
                          <a:cs typeface="+mn-cs"/>
                        </a:rPr>
                        <a:t>To identify potential risks and their impacts and provide recommendations for risk prevention or mitigation.</a:t>
                      </a:r>
                      <a:endParaRPr lang="en-US"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mj-lt"/>
                        <a:buNone/>
                      </a:pPr>
                      <a:r>
                        <a:rPr lang="en-US" sz="1350" b="0" i="0" kern="1200">
                          <a:solidFill>
                            <a:schemeClr val="dk1"/>
                          </a:solidFill>
                          <a:effectLst/>
                          <a:latin typeface="+mn-lt"/>
                          <a:ea typeface="+mn-ea"/>
                          <a:cs typeface="+mn-cs"/>
                        </a:rPr>
                        <a:t>To assess the probability of a risk occurring and its impact on project objectives, to aid in decision-making.</a:t>
                      </a:r>
                      <a:endParaRPr lang="en-US"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9699796"/>
                  </a:ext>
                </a:extLst>
              </a:tr>
              <a:tr h="936104">
                <a:tc>
                  <a:txBody>
                    <a:bodyPr/>
                    <a:lstStyle/>
                    <a:p>
                      <a:pPr fontAlgn="base"/>
                      <a:r>
                        <a:rPr lang="en-US">
                          <a:effectLst/>
                        </a:rPr>
                        <a:t>Qualitative analysis can be conducted using techniques such as brainstorming, SWOT analysis, and risk matrices.</a:t>
                      </a:r>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mj-lt"/>
                        <a:buNone/>
                      </a:pPr>
                      <a:r>
                        <a:rPr lang="en-US" sz="1350" b="0" i="0" kern="1200" dirty="0">
                          <a:solidFill>
                            <a:schemeClr val="dk1"/>
                          </a:solidFill>
                          <a:effectLst/>
                          <a:latin typeface="+mn-lt"/>
                          <a:ea typeface="+mn-ea"/>
                          <a:cs typeface="+mn-cs"/>
                        </a:rPr>
                        <a:t>Quantitative analysis can be conducted using methods such as sensitivity analysis, Monte Carlo analysis, and simulation models.</a:t>
                      </a:r>
                      <a:endParaRPr lang="en-US"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299187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8. Security Testing</a:t>
            </a:r>
          </a:p>
        </p:txBody>
      </p:sp>
      <p:sp>
        <p:nvSpPr>
          <p:cNvPr id="3" name="Rectangle 2">
            <a:extLst>
              <a:ext uri="{FF2B5EF4-FFF2-40B4-BE49-F238E27FC236}">
                <a16:creationId xmlns:a16="http://schemas.microsoft.com/office/drawing/2014/main" id="{DA98F469-4DE3-4609-B63F-4AAE3856938F}"/>
              </a:ext>
            </a:extLst>
          </p:cNvPr>
          <p:cNvSpPr/>
          <p:nvPr/>
        </p:nvSpPr>
        <p:spPr>
          <a:xfrm>
            <a:off x="0" y="1169135"/>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800100" lvl="1" indent="-342900">
              <a:buFont typeface="+mj-lt"/>
              <a:buAutoNum type="arabicPeriod"/>
              <a:defRPr/>
            </a:pPr>
            <a:endParaRPr lang="id-ID" dirty="0">
              <a:solidFill>
                <a:schemeClr val="tx1"/>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858FCAA1-C32C-4BB7-883F-401EE1893CFB}"/>
              </a:ext>
            </a:extLst>
          </p:cNvPr>
          <p:cNvSpPr txBox="1"/>
          <p:nvPr/>
        </p:nvSpPr>
        <p:spPr>
          <a:xfrm>
            <a:off x="191344" y="1268760"/>
            <a:ext cx="11449272" cy="5355312"/>
          </a:xfrm>
          <a:prstGeom prst="rect">
            <a:avLst/>
          </a:prstGeom>
          <a:noFill/>
        </p:spPr>
        <p:txBody>
          <a:bodyPr wrap="square" rtlCol="0">
            <a:spAutoFit/>
          </a:bodyPr>
          <a:lstStyle/>
          <a:p>
            <a:r>
              <a:rPr lang="en-US" sz="1800" b="0" dirty="0">
                <a:effectLst/>
                <a:latin typeface="Cambria" panose="02040503050406030204" pitchFamily="18" charset="0"/>
                <a:ea typeface="SimSun" panose="02010600030101010101" pitchFamily="2" charset="-122"/>
                <a:cs typeface="Arial" panose="020B0604020202020204" pitchFamily="34" charset="0"/>
              </a:rPr>
              <a:t>Security Testing is a testing that focus on searching for a weakness of the system that might result a data loss from outsider.</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endParaRPr lang="en-US" dirty="0"/>
          </a:p>
          <a:p>
            <a:pPr marL="342900" marR="0" lvl="0" indent="-342900" algn="just">
              <a:lnSpc>
                <a:spcPct val="150000"/>
              </a:lnSpc>
              <a:spcBef>
                <a:spcPts val="0"/>
              </a:spcBef>
              <a:spcAft>
                <a:spcPts val="0"/>
              </a:spcAft>
              <a:buFont typeface="Symbol" panose="05050102010706020507" pitchFamily="18" charset="2"/>
              <a:buChar char=""/>
            </a:pPr>
            <a:r>
              <a:rPr lang="en-US" sz="1800" b="1" dirty="0">
                <a:effectLst/>
                <a:latin typeface="Cambria" panose="02040503050406030204" pitchFamily="18" charset="0"/>
                <a:ea typeface="SimSun" panose="02010600030101010101" pitchFamily="2" charset="-122"/>
                <a:cs typeface="Arial" panose="020B0604020202020204" pitchFamily="34" charset="0"/>
              </a:rPr>
              <a:t>Vulnerability Scanning : </a:t>
            </a:r>
            <a:r>
              <a:rPr lang="en-US" sz="1800" b="0" dirty="0">
                <a:effectLst/>
                <a:latin typeface="Cambria" panose="02040503050406030204" pitchFamily="18" charset="0"/>
                <a:ea typeface="SimSun" panose="02010600030101010101" pitchFamily="2" charset="-122"/>
                <a:cs typeface="Arial" panose="020B0604020202020204" pitchFamily="34" charset="0"/>
              </a:rPr>
              <a:t>Is a process to find a vulnerability from security before it got founded by the attacker.</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b="1" dirty="0">
                <a:effectLst/>
                <a:latin typeface="Cambria" panose="02040503050406030204" pitchFamily="18" charset="0"/>
                <a:ea typeface="SimSun" panose="02010600030101010101" pitchFamily="2" charset="-122"/>
                <a:cs typeface="Arial" panose="020B0604020202020204" pitchFamily="34" charset="0"/>
              </a:rPr>
              <a:t>Security Scanning : </a:t>
            </a:r>
            <a:r>
              <a:rPr lang="en-US" sz="1800" b="0" dirty="0">
                <a:effectLst/>
                <a:latin typeface="Cambria" panose="02040503050406030204" pitchFamily="18" charset="0"/>
                <a:ea typeface="SimSun" panose="02010600030101010101" pitchFamily="2" charset="-122"/>
                <a:cs typeface="Arial" panose="020B0604020202020204" pitchFamily="34" charset="0"/>
              </a:rPr>
              <a:t>Is a Process to scan a system network for vulnerabilities like open ports or outdated software.</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b="1" dirty="0">
                <a:effectLst/>
                <a:latin typeface="Cambria" panose="02040503050406030204" pitchFamily="18" charset="0"/>
                <a:ea typeface="SimSun" panose="02010600030101010101" pitchFamily="2" charset="-122"/>
                <a:cs typeface="Arial" panose="020B0604020202020204" pitchFamily="34" charset="0"/>
              </a:rPr>
              <a:t>Penetration Testing: </a:t>
            </a:r>
            <a:r>
              <a:rPr lang="en-US" sz="1800" b="0" dirty="0">
                <a:effectLst/>
                <a:latin typeface="Cambria" panose="02040503050406030204" pitchFamily="18" charset="0"/>
                <a:ea typeface="SimSun" panose="02010600030101010101" pitchFamily="2" charset="-122"/>
                <a:cs typeface="Arial" panose="020B0604020202020204" pitchFamily="34" charset="0"/>
              </a:rPr>
              <a:t>Is a Simulation attack to the system to find a potential entry point that attacker could exploit.</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b="1" dirty="0">
                <a:effectLst/>
                <a:latin typeface="Cambria" panose="02040503050406030204" pitchFamily="18" charset="0"/>
                <a:ea typeface="SimSun" panose="02010600030101010101" pitchFamily="2" charset="-122"/>
                <a:cs typeface="Arial" panose="020B0604020202020204" pitchFamily="34" charset="0"/>
              </a:rPr>
              <a:t>Risk Assessment : </a:t>
            </a:r>
            <a:r>
              <a:rPr lang="en-US" sz="1800" b="0" dirty="0">
                <a:effectLst/>
                <a:latin typeface="Cambria" panose="02040503050406030204" pitchFamily="18" charset="0"/>
                <a:ea typeface="SimSun" panose="02010600030101010101" pitchFamily="2" charset="-122"/>
                <a:cs typeface="Arial" panose="020B0604020202020204" pitchFamily="34" charset="0"/>
              </a:rPr>
              <a:t>identifying and evaluating potential risk to the system including technical and non-technical factor.</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b="1" dirty="0">
                <a:effectLst/>
                <a:latin typeface="Cambria" panose="02040503050406030204" pitchFamily="18" charset="0"/>
                <a:ea typeface="SimSun" panose="02010600030101010101" pitchFamily="2" charset="-122"/>
                <a:cs typeface="Arial" panose="020B0604020202020204" pitchFamily="34" charset="0"/>
              </a:rPr>
              <a:t>Security Auditing : </a:t>
            </a:r>
            <a:r>
              <a:rPr lang="en-US" sz="1800" b="0" dirty="0">
                <a:effectLst/>
                <a:latin typeface="Cambria" panose="02040503050406030204" pitchFamily="18" charset="0"/>
                <a:ea typeface="SimSun" panose="02010600030101010101" pitchFamily="2" charset="-122"/>
                <a:cs typeface="Arial" panose="020B0604020202020204" pitchFamily="34" charset="0"/>
              </a:rPr>
              <a:t>is an internal inspection via line by line inspection of code for security law.</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b="1" dirty="0">
                <a:effectLst/>
                <a:latin typeface="Cambria" panose="02040503050406030204" pitchFamily="18" charset="0"/>
                <a:ea typeface="SimSun" panose="02010600030101010101" pitchFamily="2" charset="-122"/>
                <a:cs typeface="Arial" panose="020B0604020202020204" pitchFamily="34" charset="0"/>
              </a:rPr>
              <a:t>Posture Assessment : </a:t>
            </a:r>
            <a:r>
              <a:rPr lang="en-US" sz="1800" b="0" dirty="0">
                <a:effectLst/>
                <a:latin typeface="Cambria" panose="02040503050406030204" pitchFamily="18" charset="0"/>
                <a:ea typeface="SimSun" panose="02010600030101010101" pitchFamily="2" charset="-122"/>
                <a:cs typeface="Arial" panose="020B0604020202020204" pitchFamily="34" charset="0"/>
              </a:rPr>
              <a:t>combination of ethical hacking and risk assessment.</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b="1" dirty="0">
                <a:effectLst/>
                <a:latin typeface="Cambria" panose="02040503050406030204" pitchFamily="18" charset="0"/>
                <a:ea typeface="SimSun" panose="02010600030101010101" pitchFamily="2" charset="-122"/>
                <a:cs typeface="Arial" panose="020B0604020202020204" pitchFamily="34" charset="0"/>
              </a:rPr>
              <a:t>Ethical Hacking : </a:t>
            </a:r>
            <a:r>
              <a:rPr lang="en-US" sz="1800" b="0" dirty="0">
                <a:effectLst/>
                <a:latin typeface="Cambria" panose="02040503050406030204" pitchFamily="18" charset="0"/>
                <a:ea typeface="SimSun" panose="02010600030101010101" pitchFamily="2" charset="-122"/>
                <a:cs typeface="Arial" panose="020B0604020202020204" pitchFamily="34" charset="0"/>
              </a:rPr>
              <a:t>it’s an hacking organization that only exposing security flaw in the system.</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1560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rPr>
              <a:t>Document History</a:t>
            </a:r>
          </a:p>
        </p:txBody>
      </p:sp>
      <p:graphicFrame>
        <p:nvGraphicFramePr>
          <p:cNvPr id="5" name="Table 4">
            <a:extLst>
              <a:ext uri="{FF2B5EF4-FFF2-40B4-BE49-F238E27FC236}">
                <a16:creationId xmlns:a16="http://schemas.microsoft.com/office/drawing/2014/main" id="{82E13A20-D46F-409D-9012-8F11C2A2AB37}"/>
              </a:ext>
            </a:extLst>
          </p:cNvPr>
          <p:cNvGraphicFramePr>
            <a:graphicFrameLocks noGrp="1"/>
          </p:cNvGraphicFramePr>
          <p:nvPr>
            <p:extLst>
              <p:ext uri="{D42A27DB-BD31-4B8C-83A1-F6EECF244321}">
                <p14:modId xmlns:p14="http://schemas.microsoft.com/office/powerpoint/2010/main" val="3077644195"/>
              </p:ext>
            </p:extLst>
          </p:nvPr>
        </p:nvGraphicFramePr>
        <p:xfrm>
          <a:off x="1703512" y="2204865"/>
          <a:ext cx="8640762" cy="2790825"/>
        </p:xfrm>
        <a:graphic>
          <a:graphicData uri="http://schemas.openxmlformats.org/drawingml/2006/table">
            <a:tbl>
              <a:tblPr firstRow="1" bandRow="1">
                <a:tableStyleId>{5C22544A-7EE6-4342-B048-85BDC9FD1C3A}</a:tableStyleId>
              </a:tblPr>
              <a:tblGrid>
                <a:gridCol w="1036891">
                  <a:extLst>
                    <a:ext uri="{9D8B030D-6E8A-4147-A177-3AD203B41FA5}">
                      <a16:colId xmlns:a16="http://schemas.microsoft.com/office/drawing/2014/main" val="20000"/>
                    </a:ext>
                  </a:extLst>
                </a:gridCol>
                <a:gridCol w="2160191">
                  <a:extLst>
                    <a:ext uri="{9D8B030D-6E8A-4147-A177-3AD203B41FA5}">
                      <a16:colId xmlns:a16="http://schemas.microsoft.com/office/drawing/2014/main" val="20001"/>
                    </a:ext>
                  </a:extLst>
                </a:gridCol>
                <a:gridCol w="3197082">
                  <a:extLst>
                    <a:ext uri="{9D8B030D-6E8A-4147-A177-3AD203B41FA5}">
                      <a16:colId xmlns:a16="http://schemas.microsoft.com/office/drawing/2014/main" val="20002"/>
                    </a:ext>
                  </a:extLst>
                </a:gridCol>
                <a:gridCol w="2246598">
                  <a:extLst>
                    <a:ext uri="{9D8B030D-6E8A-4147-A177-3AD203B41FA5}">
                      <a16:colId xmlns:a16="http://schemas.microsoft.com/office/drawing/2014/main" val="20003"/>
                    </a:ext>
                  </a:extLst>
                </a:gridCol>
              </a:tblGrid>
              <a:tr h="970722">
                <a:tc>
                  <a:txBody>
                    <a:bodyPr/>
                    <a:lstStyle/>
                    <a:p>
                      <a:pPr marL="0" marR="0" algn="ctr">
                        <a:spcBef>
                          <a:spcPts val="0"/>
                        </a:spcBef>
                        <a:spcAft>
                          <a:spcPts val="0"/>
                        </a:spcAft>
                      </a:pPr>
                      <a:r>
                        <a:rPr lang="en-US" sz="1600" dirty="0">
                          <a:effectLst/>
                        </a:rPr>
                        <a:t>Version Number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Effective Date of release</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Summary of Included Changes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Author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606701">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606701">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2447348365"/>
                  </a:ext>
                </a:extLst>
              </a:tr>
              <a:tr h="606701">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34724167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8. Security Testing</a:t>
            </a:r>
          </a:p>
        </p:txBody>
      </p:sp>
      <p:sp>
        <p:nvSpPr>
          <p:cNvPr id="3" name="Rectangle 2">
            <a:extLst>
              <a:ext uri="{FF2B5EF4-FFF2-40B4-BE49-F238E27FC236}">
                <a16:creationId xmlns:a16="http://schemas.microsoft.com/office/drawing/2014/main" id="{DA98F469-4DE3-4609-B63F-4AAE3856938F}"/>
              </a:ext>
            </a:extLst>
          </p:cNvPr>
          <p:cNvSpPr/>
          <p:nvPr/>
        </p:nvSpPr>
        <p:spPr>
          <a:xfrm>
            <a:off x="0" y="1169135"/>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defRPr/>
            </a:pPr>
            <a:endParaRPr lang="id-ID" dirty="0">
              <a:solidFill>
                <a:schemeClr val="tx1"/>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D0DDA009-AC20-4CB0-AE21-3481103BA60A}"/>
              </a:ext>
            </a:extLst>
          </p:cNvPr>
          <p:cNvSpPr txBox="1"/>
          <p:nvPr/>
        </p:nvSpPr>
        <p:spPr>
          <a:xfrm>
            <a:off x="1055440" y="4473674"/>
            <a:ext cx="9796906" cy="2031325"/>
          </a:xfrm>
          <a:prstGeom prst="rect">
            <a:avLst/>
          </a:prstGeom>
          <a:noFill/>
        </p:spPr>
        <p:txBody>
          <a:bodyPr wrap="square" rtlCol="0">
            <a:spAutoFit/>
          </a:bodyPr>
          <a:lstStyle/>
          <a:p>
            <a:r>
              <a:rPr lang="en-US" sz="1800" b="0" dirty="0">
                <a:effectLst/>
                <a:latin typeface="Cambria" panose="02040503050406030204" pitchFamily="18" charset="0"/>
                <a:ea typeface="SimSun" panose="02010600030101010101" pitchFamily="2" charset="-122"/>
                <a:cs typeface="Arial" panose="020B0604020202020204" pitchFamily="34" charset="0"/>
              </a:rPr>
              <a:t>During the Requirement phase, security must analyze the requests and check for any abuse cases. During the Design Phase, security will analyze for the design. For Coding and Unit Testing Phase, use static, dynamic and white box testing. In the Integration Phase, the testing that will be used is black box testing. During the System Phase, black box testing and vulnerability scanning will be used. Penetration testing and vulnerability scanning will be used in Implementation System Phase. The final Phase is Support, analyzing the impact of patches.</a:t>
            </a:r>
            <a:endParaRPr lang="en-US" sz="1800" b="1" dirty="0">
              <a:effectLst/>
              <a:latin typeface="Cambria" panose="02040503050406030204" pitchFamily="18" charset="0"/>
              <a:ea typeface="SimSun" panose="02010600030101010101" pitchFamily="2" charset="-122"/>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7B2AB824-A98E-49C7-8CBB-FC6E709A46A5}"/>
              </a:ext>
            </a:extLst>
          </p:cNvPr>
          <p:cNvPicPr/>
          <p:nvPr/>
        </p:nvPicPr>
        <p:blipFill>
          <a:blip r:embed="rId2">
            <a:extLst>
              <a:ext uri="{28A0092B-C50C-407E-A947-70E740481C1C}">
                <a14:useLocalDpi xmlns:a14="http://schemas.microsoft.com/office/drawing/2010/main" val="0"/>
              </a:ext>
            </a:extLst>
          </a:blip>
          <a:stretch>
            <a:fillRect/>
          </a:stretch>
        </p:blipFill>
        <p:spPr>
          <a:xfrm>
            <a:off x="3474870" y="1420930"/>
            <a:ext cx="4834890" cy="2747010"/>
          </a:xfrm>
          <a:prstGeom prst="rect">
            <a:avLst/>
          </a:prstGeom>
          <a:ln>
            <a:solidFill>
              <a:schemeClr val="tx1"/>
            </a:solidFill>
          </a:ln>
        </p:spPr>
      </p:pic>
    </p:spTree>
    <p:extLst>
      <p:ext uri="{BB962C8B-B14F-4D97-AF65-F5344CB8AC3E}">
        <p14:creationId xmlns:p14="http://schemas.microsoft.com/office/powerpoint/2010/main" val="3615109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UAT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Registration</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4D9218B5-0C8B-4BCC-BDCE-C8D156D7700B}"/>
              </a:ext>
            </a:extLst>
          </p:cNvPr>
          <p:cNvGraphicFramePr>
            <a:graphicFrameLocks noGrp="1"/>
          </p:cNvGraphicFramePr>
          <p:nvPr>
            <p:extLst>
              <p:ext uri="{D42A27DB-BD31-4B8C-83A1-F6EECF244321}">
                <p14:modId xmlns:p14="http://schemas.microsoft.com/office/powerpoint/2010/main" val="1156788543"/>
              </p:ext>
            </p:extLst>
          </p:nvPr>
        </p:nvGraphicFramePr>
        <p:xfrm>
          <a:off x="278413" y="1644080"/>
          <a:ext cx="4089395" cy="1537970"/>
        </p:xfrm>
        <a:graphic>
          <a:graphicData uri="http://schemas.openxmlformats.org/drawingml/2006/table">
            <a:tbl>
              <a:tblPr firstRow="1" firstCol="1" bandRow="1">
                <a:tableStyleId>{5C22544A-7EE6-4342-B048-85BDC9FD1C3A}</a:tableStyleId>
              </a:tblPr>
              <a:tblGrid>
                <a:gridCol w="923706">
                  <a:extLst>
                    <a:ext uri="{9D8B030D-6E8A-4147-A177-3AD203B41FA5}">
                      <a16:colId xmlns:a16="http://schemas.microsoft.com/office/drawing/2014/main" val="484966946"/>
                    </a:ext>
                  </a:extLst>
                </a:gridCol>
                <a:gridCol w="3165689">
                  <a:extLst>
                    <a:ext uri="{9D8B030D-6E8A-4147-A177-3AD203B41FA5}">
                      <a16:colId xmlns:a16="http://schemas.microsoft.com/office/drawing/2014/main" val="1709290870"/>
                    </a:ext>
                  </a:extLst>
                </a:gridCol>
              </a:tblGrid>
              <a:tr h="273685">
                <a:tc>
                  <a:txBody>
                    <a:bodyPr/>
                    <a:lstStyle/>
                    <a:p>
                      <a:pPr marL="0" marR="0" algn="just">
                        <a:lnSpc>
                          <a:spcPts val="1300"/>
                        </a:lnSpc>
                        <a:spcBef>
                          <a:spcPts val="400"/>
                        </a:spcBef>
                        <a:spcAft>
                          <a:spcPts val="200"/>
                        </a:spcAft>
                      </a:pPr>
                      <a:r>
                        <a:rPr lang="en-MY" sz="1200">
                          <a:effectLst/>
                        </a:rPr>
                        <a:t>Test Scenario</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rowSpan="2">
                  <a:txBody>
                    <a:bodyPr/>
                    <a:lstStyle/>
                    <a:p>
                      <a:pPr marL="0" marR="0" algn="just">
                        <a:lnSpc>
                          <a:spcPts val="1300"/>
                        </a:lnSpc>
                        <a:spcBef>
                          <a:spcPts val="400"/>
                        </a:spcBef>
                        <a:spcAft>
                          <a:spcPts val="200"/>
                        </a:spcAft>
                      </a:pPr>
                      <a:r>
                        <a:rPr lang="en-MY" sz="1200" dirty="0">
                          <a:effectLst/>
                        </a:rPr>
                        <a:t>Registration </a:t>
                      </a:r>
                      <a:endParaRPr lang="en-US"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11329426"/>
                  </a:ext>
                </a:extLst>
              </a:tr>
              <a:tr h="273685">
                <a:tc>
                  <a:txBody>
                    <a:bodyPr/>
                    <a:lstStyle/>
                    <a:p>
                      <a:pPr marL="0" marR="0" algn="just">
                        <a:lnSpc>
                          <a:spcPts val="1300"/>
                        </a:lnSpc>
                        <a:spcBef>
                          <a:spcPts val="400"/>
                        </a:spcBef>
                        <a:spcAft>
                          <a:spcPts val="200"/>
                        </a:spcAft>
                      </a:pPr>
                      <a:r>
                        <a:rPr lang="en-MY" sz="1200">
                          <a:effectLst/>
                        </a:rPr>
                        <a:t>TS001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602775072"/>
                  </a:ext>
                </a:extLst>
              </a:tr>
              <a:tr h="273685">
                <a:tc>
                  <a:txBody>
                    <a:bodyPr/>
                    <a:lstStyle/>
                    <a:p>
                      <a:pPr marL="0" marR="0" algn="just">
                        <a:lnSpc>
                          <a:spcPts val="1300"/>
                        </a:lnSpc>
                        <a:spcBef>
                          <a:spcPts val="400"/>
                        </a:spcBef>
                        <a:spcAft>
                          <a:spcPts val="200"/>
                        </a:spcAft>
                      </a:pPr>
                      <a:r>
                        <a:rPr lang="en-MY" sz="1200">
                          <a:effectLst/>
                        </a:rPr>
                        <a:t>Test Cases</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a:effectLst/>
                        </a:rPr>
                        <a:t>Registration in Cars Sales Portal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37608962"/>
                  </a:ext>
                </a:extLst>
              </a:tr>
              <a:tr h="280035">
                <a:tc>
                  <a:txBody>
                    <a:bodyPr/>
                    <a:lstStyle/>
                    <a:p>
                      <a:pPr marL="0" marR="0" algn="just">
                        <a:lnSpc>
                          <a:spcPts val="1300"/>
                        </a:lnSpc>
                        <a:spcBef>
                          <a:spcPts val="400"/>
                        </a:spcBef>
                        <a:spcAft>
                          <a:spcPts val="200"/>
                        </a:spcAft>
                      </a:pPr>
                      <a:r>
                        <a:rPr lang="en-MY" sz="1200">
                          <a:effectLst/>
                        </a:rPr>
                        <a:t>TC001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dirty="0">
                          <a:effectLst/>
                        </a:rPr>
                        <a:t>Validating data that has entered into registration page </a:t>
                      </a:r>
                      <a:endParaRPr lang="en-US"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54782283"/>
                  </a:ext>
                </a:extLst>
              </a:tr>
              <a:tr h="273685">
                <a:tc>
                  <a:txBody>
                    <a:bodyPr/>
                    <a:lstStyle/>
                    <a:p>
                      <a:pPr marL="0" marR="0" algn="just">
                        <a:lnSpc>
                          <a:spcPts val="1300"/>
                        </a:lnSpc>
                        <a:spcBef>
                          <a:spcPts val="400"/>
                        </a:spcBef>
                        <a:spcAft>
                          <a:spcPts val="200"/>
                        </a:spcAft>
                      </a:pPr>
                      <a:r>
                        <a:rPr lang="en-MY" sz="1200">
                          <a:effectLst/>
                        </a:rPr>
                        <a:t>TC002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dirty="0">
                          <a:effectLst/>
                        </a:rPr>
                        <a:t>Once data has entered it should save the data into database</a:t>
                      </a:r>
                      <a:endParaRPr lang="en-US"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9728579"/>
                  </a:ext>
                </a:extLst>
              </a:tr>
            </a:tbl>
          </a:graphicData>
        </a:graphic>
      </p:graphicFrame>
      <p:graphicFrame>
        <p:nvGraphicFramePr>
          <p:cNvPr id="4" name="Table 3">
            <a:extLst>
              <a:ext uri="{FF2B5EF4-FFF2-40B4-BE49-F238E27FC236}">
                <a16:creationId xmlns:a16="http://schemas.microsoft.com/office/drawing/2014/main" id="{B69C5F39-DF6A-4CC4-AB1C-0641732B6653}"/>
              </a:ext>
            </a:extLst>
          </p:cNvPr>
          <p:cNvGraphicFramePr>
            <a:graphicFrameLocks noGrp="1"/>
          </p:cNvGraphicFramePr>
          <p:nvPr>
            <p:extLst>
              <p:ext uri="{D42A27DB-BD31-4B8C-83A1-F6EECF244321}">
                <p14:modId xmlns:p14="http://schemas.microsoft.com/office/powerpoint/2010/main" val="1639486728"/>
              </p:ext>
            </p:extLst>
          </p:nvPr>
        </p:nvGraphicFramePr>
        <p:xfrm>
          <a:off x="278413" y="3182050"/>
          <a:ext cx="5195492" cy="3551301"/>
        </p:xfrm>
        <a:graphic>
          <a:graphicData uri="http://schemas.openxmlformats.org/drawingml/2006/table">
            <a:tbl>
              <a:tblPr firstRow="1" firstCol="1" bandRow="1">
                <a:tableStyleId>{5C22544A-7EE6-4342-B048-85BDC9FD1C3A}</a:tableStyleId>
              </a:tblPr>
              <a:tblGrid>
                <a:gridCol w="665510">
                  <a:extLst>
                    <a:ext uri="{9D8B030D-6E8A-4147-A177-3AD203B41FA5}">
                      <a16:colId xmlns:a16="http://schemas.microsoft.com/office/drawing/2014/main" val="2306527183"/>
                    </a:ext>
                  </a:extLst>
                </a:gridCol>
                <a:gridCol w="641576">
                  <a:extLst>
                    <a:ext uri="{9D8B030D-6E8A-4147-A177-3AD203B41FA5}">
                      <a16:colId xmlns:a16="http://schemas.microsoft.com/office/drawing/2014/main" val="3230902888"/>
                    </a:ext>
                  </a:extLst>
                </a:gridCol>
                <a:gridCol w="1019856">
                  <a:extLst>
                    <a:ext uri="{9D8B030D-6E8A-4147-A177-3AD203B41FA5}">
                      <a16:colId xmlns:a16="http://schemas.microsoft.com/office/drawing/2014/main" val="3343075821"/>
                    </a:ext>
                  </a:extLst>
                </a:gridCol>
                <a:gridCol w="606376">
                  <a:extLst>
                    <a:ext uri="{9D8B030D-6E8A-4147-A177-3AD203B41FA5}">
                      <a16:colId xmlns:a16="http://schemas.microsoft.com/office/drawing/2014/main" val="470262782"/>
                    </a:ext>
                  </a:extLst>
                </a:gridCol>
                <a:gridCol w="1019856">
                  <a:extLst>
                    <a:ext uri="{9D8B030D-6E8A-4147-A177-3AD203B41FA5}">
                      <a16:colId xmlns:a16="http://schemas.microsoft.com/office/drawing/2014/main" val="452031190"/>
                    </a:ext>
                  </a:extLst>
                </a:gridCol>
                <a:gridCol w="712444">
                  <a:extLst>
                    <a:ext uri="{9D8B030D-6E8A-4147-A177-3AD203B41FA5}">
                      <a16:colId xmlns:a16="http://schemas.microsoft.com/office/drawing/2014/main" val="937579781"/>
                    </a:ext>
                  </a:extLst>
                </a:gridCol>
                <a:gridCol w="529874">
                  <a:extLst>
                    <a:ext uri="{9D8B030D-6E8A-4147-A177-3AD203B41FA5}">
                      <a16:colId xmlns:a16="http://schemas.microsoft.com/office/drawing/2014/main" val="2646866331"/>
                    </a:ext>
                  </a:extLst>
                </a:gridCol>
              </a:tblGrid>
              <a:tr h="282836">
                <a:tc>
                  <a:txBody>
                    <a:bodyPr/>
                    <a:lstStyle/>
                    <a:p>
                      <a:pPr marL="0" marR="0">
                        <a:lnSpc>
                          <a:spcPct val="107000"/>
                        </a:lnSpc>
                        <a:spcBef>
                          <a:spcPts val="0"/>
                        </a:spcBef>
                        <a:spcAft>
                          <a:spcPts val="0"/>
                        </a:spcAft>
                      </a:pPr>
                      <a:r>
                        <a:rPr lang="en-US" sz="1000" dirty="0">
                          <a:effectLst/>
                        </a:rPr>
                        <a:t>Test Scenario ID</a:t>
                      </a:r>
                      <a:endParaRPr lang="en-US" sz="900" dirty="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Test Case ID</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Test Priority</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Pre-condition</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Expected Result</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Actual Result</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Pass/</a:t>
                      </a:r>
                      <a:endParaRPr lang="en-US" sz="900">
                        <a:effectLst/>
                      </a:endParaRPr>
                    </a:p>
                    <a:p>
                      <a:pPr marL="0" marR="0">
                        <a:lnSpc>
                          <a:spcPct val="107000"/>
                        </a:lnSpc>
                        <a:spcBef>
                          <a:spcPts val="0"/>
                        </a:spcBef>
                        <a:spcAft>
                          <a:spcPts val="0"/>
                        </a:spcAft>
                      </a:pPr>
                      <a:r>
                        <a:rPr lang="en-US" sz="1000">
                          <a:effectLst/>
                        </a:rPr>
                        <a:t>Fail</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extLst>
                  <a:ext uri="{0D108BD9-81ED-4DB2-BD59-A6C34878D82A}">
                    <a16:rowId xmlns:a16="http://schemas.microsoft.com/office/drawing/2014/main" val="1477545107"/>
                  </a:ext>
                </a:extLst>
              </a:tr>
              <a:tr h="481919">
                <a:tc rowSpan="2">
                  <a:txBody>
                    <a:bodyPr/>
                    <a:lstStyle/>
                    <a:p>
                      <a:pPr marL="0" marR="0">
                        <a:lnSpc>
                          <a:spcPct val="107000"/>
                        </a:lnSpc>
                        <a:spcBef>
                          <a:spcPts val="0"/>
                        </a:spcBef>
                        <a:spcAft>
                          <a:spcPts val="0"/>
                        </a:spcAft>
                      </a:pPr>
                      <a:r>
                        <a:rPr lang="en-US" sz="1000">
                          <a:effectLst/>
                        </a:rPr>
                        <a:t>TS001</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TC001</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Moderate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rowSpan="2">
                  <a:txBody>
                    <a:bodyPr/>
                    <a:lstStyle/>
                    <a:p>
                      <a:pPr marL="0" marR="0">
                        <a:lnSpc>
                          <a:spcPct val="107000"/>
                        </a:lnSpc>
                        <a:spcBef>
                          <a:spcPts val="0"/>
                        </a:spcBef>
                        <a:spcAft>
                          <a:spcPts val="0"/>
                        </a:spcAft>
                      </a:pPr>
                      <a:r>
                        <a:rPr lang="en-US" sz="1000">
                          <a:effectLst/>
                        </a:rPr>
                        <a:t>Any user can access the website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A massage will appear when the input is wrong</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The massage is appear</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Pass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extLst>
                  <a:ext uri="{0D108BD9-81ED-4DB2-BD59-A6C34878D82A}">
                    <a16:rowId xmlns:a16="http://schemas.microsoft.com/office/drawing/2014/main" val="3859429247"/>
                  </a:ext>
                </a:extLst>
              </a:tr>
              <a:tr h="570494">
                <a:tc vMerge="1">
                  <a:txBody>
                    <a:bodyPr/>
                    <a:lstStyle/>
                    <a:p>
                      <a:endParaRPr lang="en-US"/>
                    </a:p>
                  </a:txBody>
                  <a:tcPr/>
                </a:tc>
                <a:tc>
                  <a:txBody>
                    <a:bodyPr/>
                    <a:lstStyle/>
                    <a:p>
                      <a:pPr marL="0" marR="0">
                        <a:lnSpc>
                          <a:spcPct val="107000"/>
                        </a:lnSpc>
                        <a:spcBef>
                          <a:spcPts val="0"/>
                        </a:spcBef>
                        <a:spcAft>
                          <a:spcPts val="0"/>
                        </a:spcAft>
                      </a:pPr>
                      <a:r>
                        <a:rPr lang="en-US" sz="1000">
                          <a:effectLst/>
                        </a:rPr>
                        <a:t>TC002</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dirty="0">
                          <a:effectLst/>
                        </a:rPr>
                        <a:t>High</a:t>
                      </a:r>
                      <a:endParaRPr lang="en-US" sz="900" dirty="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vMerge="1">
                  <a:txBody>
                    <a:bodyPr/>
                    <a:lstStyle/>
                    <a:p>
                      <a:endParaRPr lang="en-US"/>
                    </a:p>
                  </a:txBody>
                  <a:tcPr/>
                </a:tc>
                <a:tc>
                  <a:txBody>
                    <a:bodyPr/>
                    <a:lstStyle/>
                    <a:p>
                      <a:pPr marL="0" marR="0">
                        <a:lnSpc>
                          <a:spcPct val="107000"/>
                        </a:lnSpc>
                        <a:spcBef>
                          <a:spcPts val="0"/>
                        </a:spcBef>
                        <a:spcAft>
                          <a:spcPts val="0"/>
                        </a:spcAft>
                      </a:pPr>
                      <a:r>
                        <a:rPr lang="en-US" sz="1000">
                          <a:effectLst/>
                        </a:rPr>
                        <a:t>The information that user put in the for inserted to the databae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The information is inserted to the database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Pass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extLst>
                  <a:ext uri="{0D108BD9-81ED-4DB2-BD59-A6C34878D82A}">
                    <a16:rowId xmlns:a16="http://schemas.microsoft.com/office/drawing/2014/main" val="2383589923"/>
                  </a:ext>
                </a:extLst>
              </a:tr>
              <a:tr h="570494">
                <a:tc rowSpan="2">
                  <a:txBody>
                    <a:bodyPr/>
                    <a:lstStyle/>
                    <a:p>
                      <a:pPr marL="0" marR="0">
                        <a:lnSpc>
                          <a:spcPct val="107000"/>
                        </a:lnSpc>
                        <a:spcBef>
                          <a:spcPts val="0"/>
                        </a:spcBef>
                        <a:spcAft>
                          <a:spcPts val="0"/>
                        </a:spcAft>
                      </a:pPr>
                      <a:r>
                        <a:rPr lang="en-US" sz="1000">
                          <a:effectLst/>
                        </a:rPr>
                        <a:t>Test Step &amp; Test data</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a:txBody>
                    <a:bodyPr/>
                    <a:lstStyle/>
                    <a:p>
                      <a:pPr marL="0" marR="0">
                        <a:lnSpc>
                          <a:spcPct val="107000"/>
                        </a:lnSpc>
                        <a:spcBef>
                          <a:spcPts val="0"/>
                        </a:spcBef>
                        <a:spcAft>
                          <a:spcPts val="0"/>
                        </a:spcAft>
                      </a:pPr>
                      <a:r>
                        <a:rPr lang="en-US" sz="1000">
                          <a:effectLst/>
                        </a:rPr>
                        <a:t> TC001</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gridSpan="5">
                  <a:txBody>
                    <a:bodyPr/>
                    <a:lstStyle/>
                    <a:p>
                      <a:pPr marL="0" marR="0">
                        <a:lnSpc>
                          <a:spcPct val="107000"/>
                        </a:lnSpc>
                        <a:spcBef>
                          <a:spcPts val="0"/>
                        </a:spcBef>
                        <a:spcAft>
                          <a:spcPts val="0"/>
                        </a:spcAft>
                      </a:pPr>
                      <a:r>
                        <a:rPr lang="en-US" sz="1000" dirty="0">
                          <a:effectLst/>
                        </a:rPr>
                        <a:t>In Registration Page, insert :</a:t>
                      </a:r>
                      <a:endParaRPr lang="en-US" sz="900" dirty="0">
                        <a:effectLst/>
                      </a:endParaRPr>
                    </a:p>
                    <a:p>
                      <a:pPr marL="0" marR="0">
                        <a:lnSpc>
                          <a:spcPct val="107000"/>
                        </a:lnSpc>
                        <a:spcBef>
                          <a:spcPts val="0"/>
                        </a:spcBef>
                        <a:spcAft>
                          <a:spcPts val="0"/>
                        </a:spcAft>
                      </a:pPr>
                      <a:r>
                        <a:rPr lang="en-US" sz="1000" dirty="0">
                          <a:effectLst/>
                        </a:rPr>
                        <a:t>1. Name: Adi</a:t>
                      </a:r>
                      <a:endParaRPr lang="en-US" sz="900" dirty="0">
                        <a:effectLst/>
                      </a:endParaRPr>
                    </a:p>
                    <a:p>
                      <a:pPr marL="0" marR="0">
                        <a:lnSpc>
                          <a:spcPct val="107000"/>
                        </a:lnSpc>
                        <a:spcBef>
                          <a:spcPts val="0"/>
                        </a:spcBef>
                        <a:spcAft>
                          <a:spcPts val="0"/>
                        </a:spcAft>
                      </a:pPr>
                      <a:r>
                        <a:rPr lang="en-US" sz="1000" dirty="0">
                          <a:effectLst/>
                        </a:rPr>
                        <a:t>2. Email: adi.com </a:t>
                      </a:r>
                      <a:endParaRPr lang="en-US" sz="900" dirty="0">
                        <a:effectLst/>
                      </a:endParaRPr>
                    </a:p>
                    <a:p>
                      <a:pPr marL="0" marR="0">
                        <a:lnSpc>
                          <a:spcPct val="107000"/>
                        </a:lnSpc>
                        <a:spcBef>
                          <a:spcPts val="0"/>
                        </a:spcBef>
                        <a:spcAft>
                          <a:spcPts val="0"/>
                        </a:spcAft>
                      </a:pPr>
                      <a:r>
                        <a:rPr lang="en-US" sz="1000" dirty="0">
                          <a:effectLst/>
                        </a:rPr>
                        <a:t>3. Password: 123</a:t>
                      </a:r>
                      <a:endParaRPr lang="en-US" sz="900" dirty="0">
                        <a:effectLst/>
                      </a:endParaRPr>
                    </a:p>
                    <a:p>
                      <a:pPr marL="0" marR="0">
                        <a:lnSpc>
                          <a:spcPct val="107000"/>
                        </a:lnSpc>
                        <a:spcBef>
                          <a:spcPts val="0"/>
                        </a:spcBef>
                        <a:spcAft>
                          <a:spcPts val="0"/>
                        </a:spcAft>
                      </a:pPr>
                      <a:r>
                        <a:rPr lang="en-US" sz="1000" dirty="0">
                          <a:effectLst/>
                        </a:rPr>
                        <a:t>6. Click Register button </a:t>
                      </a:r>
                      <a:endParaRPr lang="en-US" sz="900" dirty="0">
                        <a:effectLst/>
                      </a:endParaRPr>
                    </a:p>
                    <a:p>
                      <a:pPr marL="0" marR="0">
                        <a:lnSpc>
                          <a:spcPct val="107000"/>
                        </a:lnSpc>
                        <a:spcBef>
                          <a:spcPts val="0"/>
                        </a:spcBef>
                        <a:spcAft>
                          <a:spcPts val="0"/>
                        </a:spcAft>
                      </a:pPr>
                      <a:r>
                        <a:rPr lang="en-US" sz="1000" dirty="0">
                          <a:effectLst/>
                        </a:rPr>
                        <a:t> </a:t>
                      </a:r>
                      <a:endParaRPr lang="en-US" sz="900" dirty="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82253649"/>
                  </a:ext>
                </a:extLst>
              </a:tr>
              <a:tr h="44781">
                <a:tc vMerge="1">
                  <a:txBody>
                    <a:bodyPr/>
                    <a:lstStyle/>
                    <a:p>
                      <a:endParaRPr lang="en-US"/>
                    </a:p>
                  </a:txBody>
                  <a:tcPr/>
                </a:tc>
                <a:tc>
                  <a:txBody>
                    <a:bodyPr/>
                    <a:lstStyle/>
                    <a:p>
                      <a:pPr marL="0" marR="0">
                        <a:lnSpc>
                          <a:spcPct val="107000"/>
                        </a:lnSpc>
                        <a:spcBef>
                          <a:spcPts val="0"/>
                        </a:spcBef>
                        <a:spcAft>
                          <a:spcPts val="0"/>
                        </a:spcAft>
                      </a:pPr>
                      <a:r>
                        <a:rPr lang="en-US" sz="1000">
                          <a:effectLst/>
                        </a:rPr>
                        <a:t>TC002</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gridSpan="5">
                  <a:txBody>
                    <a:bodyPr/>
                    <a:lstStyle/>
                    <a:p>
                      <a:pPr marL="0" marR="0">
                        <a:lnSpc>
                          <a:spcPct val="107000"/>
                        </a:lnSpc>
                        <a:spcBef>
                          <a:spcPts val="0"/>
                        </a:spcBef>
                        <a:spcAft>
                          <a:spcPts val="0"/>
                        </a:spcAft>
                      </a:pPr>
                      <a:r>
                        <a:rPr lang="en-US" sz="1000" dirty="0">
                          <a:effectLst/>
                        </a:rPr>
                        <a:t>In Registration Page, insert :</a:t>
                      </a:r>
                      <a:endParaRPr lang="en-US" sz="900" dirty="0">
                        <a:effectLst/>
                      </a:endParaRPr>
                    </a:p>
                    <a:p>
                      <a:pPr marL="0" marR="0">
                        <a:lnSpc>
                          <a:spcPct val="107000"/>
                        </a:lnSpc>
                        <a:spcBef>
                          <a:spcPts val="0"/>
                        </a:spcBef>
                        <a:spcAft>
                          <a:spcPts val="0"/>
                        </a:spcAft>
                      </a:pPr>
                      <a:r>
                        <a:rPr lang="en-US" sz="1000" dirty="0">
                          <a:effectLst/>
                        </a:rPr>
                        <a:t>1. Name: Adi </a:t>
                      </a:r>
                      <a:endParaRPr lang="en-US" sz="900" dirty="0">
                        <a:effectLst/>
                      </a:endParaRPr>
                    </a:p>
                    <a:p>
                      <a:pPr marL="0" marR="0">
                        <a:lnSpc>
                          <a:spcPct val="107000"/>
                        </a:lnSpc>
                        <a:spcBef>
                          <a:spcPts val="0"/>
                        </a:spcBef>
                        <a:spcAft>
                          <a:spcPts val="0"/>
                        </a:spcAft>
                      </a:pPr>
                      <a:r>
                        <a:rPr lang="en-US" sz="1000" dirty="0">
                          <a:effectLst/>
                        </a:rPr>
                        <a:t>2. Email: adi@gmail.com </a:t>
                      </a:r>
                      <a:endParaRPr lang="en-US" sz="900" dirty="0">
                        <a:effectLst/>
                      </a:endParaRPr>
                    </a:p>
                    <a:p>
                      <a:pPr marL="0" marR="0">
                        <a:lnSpc>
                          <a:spcPct val="107000"/>
                        </a:lnSpc>
                        <a:spcBef>
                          <a:spcPts val="0"/>
                        </a:spcBef>
                        <a:spcAft>
                          <a:spcPts val="0"/>
                        </a:spcAft>
                      </a:pPr>
                      <a:r>
                        <a:rPr lang="en-US" sz="1000" dirty="0">
                          <a:effectLst/>
                        </a:rPr>
                        <a:t>3. Password: 123</a:t>
                      </a:r>
                      <a:endParaRPr lang="en-US" sz="900" dirty="0">
                        <a:effectLst/>
                      </a:endParaRPr>
                    </a:p>
                    <a:p>
                      <a:pPr marL="0" marR="0">
                        <a:lnSpc>
                          <a:spcPct val="107000"/>
                        </a:lnSpc>
                        <a:spcBef>
                          <a:spcPts val="0"/>
                        </a:spcBef>
                        <a:spcAft>
                          <a:spcPts val="0"/>
                        </a:spcAft>
                      </a:pPr>
                      <a:r>
                        <a:rPr lang="en-US" sz="1000" dirty="0">
                          <a:effectLst/>
                        </a:rPr>
                        <a:t>6. Click Register button </a:t>
                      </a:r>
                      <a:endParaRPr lang="en-US" sz="900" dirty="0">
                        <a:effectLst/>
                      </a:endParaRPr>
                    </a:p>
                    <a:p>
                      <a:pPr marL="0" marR="0">
                        <a:lnSpc>
                          <a:spcPct val="107000"/>
                        </a:lnSpc>
                        <a:spcBef>
                          <a:spcPts val="0"/>
                        </a:spcBef>
                        <a:spcAft>
                          <a:spcPts val="0"/>
                        </a:spcAft>
                      </a:pPr>
                      <a:r>
                        <a:rPr lang="en-US" sz="1000" dirty="0">
                          <a:effectLst/>
                        </a:rPr>
                        <a:t> </a:t>
                      </a:r>
                      <a:endParaRPr lang="en-US" sz="900" dirty="0">
                        <a:effectLst/>
                        <a:latin typeface="Calibri" panose="020F0502020204030204" pitchFamily="34" charset="0"/>
                        <a:ea typeface="SimSun" panose="02010600030101010101" pitchFamily="2" charset="-122"/>
                        <a:cs typeface="Arial" panose="020B0604020202020204" pitchFamily="34" charset="0"/>
                      </a:endParaRPr>
                    </a:p>
                  </a:txBody>
                  <a:tcPr marL="33601" marR="3360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27194137"/>
                  </a:ext>
                </a:extLst>
              </a:tr>
            </a:tbl>
          </a:graphicData>
        </a:graphic>
      </p:graphicFrame>
      <p:pic>
        <p:nvPicPr>
          <p:cNvPr id="6146" name="Picture 29">
            <a:extLst>
              <a:ext uri="{FF2B5EF4-FFF2-40B4-BE49-F238E27FC236}">
                <a16:creationId xmlns:a16="http://schemas.microsoft.com/office/drawing/2014/main" id="{F307239D-0B65-467D-99A8-2B59FB9CC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315" y="3185367"/>
            <a:ext cx="5438775" cy="263842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30">
            <a:extLst>
              <a:ext uri="{FF2B5EF4-FFF2-40B4-BE49-F238E27FC236}">
                <a16:creationId xmlns:a16="http://schemas.microsoft.com/office/drawing/2014/main" id="{3CB685EF-9346-48F9-AFBD-8F2755CC1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880" y="6006320"/>
            <a:ext cx="5438775" cy="13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09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UAT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Login</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1A32A2F9-7C14-41C3-B53E-F9AF67AA17DF}"/>
              </a:ext>
            </a:extLst>
          </p:cNvPr>
          <p:cNvGraphicFramePr>
            <a:graphicFrameLocks noGrp="1"/>
          </p:cNvGraphicFramePr>
          <p:nvPr>
            <p:extLst>
              <p:ext uri="{D42A27DB-BD31-4B8C-83A1-F6EECF244321}">
                <p14:modId xmlns:p14="http://schemas.microsoft.com/office/powerpoint/2010/main" val="791922636"/>
              </p:ext>
            </p:extLst>
          </p:nvPr>
        </p:nvGraphicFramePr>
        <p:xfrm>
          <a:off x="384928" y="1412776"/>
          <a:ext cx="4536503" cy="1431290"/>
        </p:xfrm>
        <a:graphic>
          <a:graphicData uri="http://schemas.openxmlformats.org/drawingml/2006/table">
            <a:tbl>
              <a:tblPr firstRow="1" firstCol="1" bandRow="1">
                <a:tableStyleId>{5C22544A-7EE6-4342-B048-85BDC9FD1C3A}</a:tableStyleId>
              </a:tblPr>
              <a:tblGrid>
                <a:gridCol w="1119105">
                  <a:extLst>
                    <a:ext uri="{9D8B030D-6E8A-4147-A177-3AD203B41FA5}">
                      <a16:colId xmlns:a16="http://schemas.microsoft.com/office/drawing/2014/main" val="3540125774"/>
                    </a:ext>
                  </a:extLst>
                </a:gridCol>
                <a:gridCol w="3417398">
                  <a:extLst>
                    <a:ext uri="{9D8B030D-6E8A-4147-A177-3AD203B41FA5}">
                      <a16:colId xmlns:a16="http://schemas.microsoft.com/office/drawing/2014/main" val="544632912"/>
                    </a:ext>
                  </a:extLst>
                </a:gridCol>
              </a:tblGrid>
              <a:tr h="273685">
                <a:tc>
                  <a:txBody>
                    <a:bodyPr/>
                    <a:lstStyle/>
                    <a:p>
                      <a:pPr marL="0" marR="0" algn="just">
                        <a:lnSpc>
                          <a:spcPts val="1300"/>
                        </a:lnSpc>
                        <a:spcBef>
                          <a:spcPts val="400"/>
                        </a:spcBef>
                        <a:spcAft>
                          <a:spcPts val="200"/>
                        </a:spcAft>
                      </a:pPr>
                      <a:r>
                        <a:rPr lang="en-MY" sz="1200">
                          <a:effectLst/>
                        </a:rPr>
                        <a:t>Test Scenario</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rowSpan="2">
                  <a:txBody>
                    <a:bodyPr/>
                    <a:lstStyle/>
                    <a:p>
                      <a:pPr marL="0" marR="0" algn="just">
                        <a:lnSpc>
                          <a:spcPts val="1300"/>
                        </a:lnSpc>
                        <a:spcBef>
                          <a:spcPts val="400"/>
                        </a:spcBef>
                        <a:spcAft>
                          <a:spcPts val="200"/>
                        </a:spcAft>
                      </a:pPr>
                      <a:r>
                        <a:rPr lang="en-MY" sz="1200">
                          <a:effectLst/>
                        </a:rPr>
                        <a:t>Login</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97486434"/>
                  </a:ext>
                </a:extLst>
              </a:tr>
              <a:tr h="273685">
                <a:tc>
                  <a:txBody>
                    <a:bodyPr/>
                    <a:lstStyle/>
                    <a:p>
                      <a:pPr marL="0" marR="0" algn="just">
                        <a:lnSpc>
                          <a:spcPts val="1300"/>
                        </a:lnSpc>
                        <a:spcBef>
                          <a:spcPts val="400"/>
                        </a:spcBef>
                        <a:spcAft>
                          <a:spcPts val="200"/>
                        </a:spcAft>
                      </a:pPr>
                      <a:r>
                        <a:rPr lang="en-MY" sz="1200">
                          <a:effectLst/>
                        </a:rPr>
                        <a:t>TS002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846852986"/>
                  </a:ext>
                </a:extLst>
              </a:tr>
              <a:tr h="273685">
                <a:tc>
                  <a:txBody>
                    <a:bodyPr/>
                    <a:lstStyle/>
                    <a:p>
                      <a:pPr marL="0" marR="0" algn="just">
                        <a:lnSpc>
                          <a:spcPts val="1300"/>
                        </a:lnSpc>
                        <a:spcBef>
                          <a:spcPts val="400"/>
                        </a:spcBef>
                        <a:spcAft>
                          <a:spcPts val="200"/>
                        </a:spcAft>
                      </a:pPr>
                      <a:r>
                        <a:rPr lang="en-MY" sz="1200">
                          <a:effectLst/>
                        </a:rPr>
                        <a:t>Test Cases</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a:effectLst/>
                        </a:rPr>
                        <a:t>Login in Cars Sales Portal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2239534"/>
                  </a:ext>
                </a:extLst>
              </a:tr>
              <a:tr h="280035">
                <a:tc>
                  <a:txBody>
                    <a:bodyPr/>
                    <a:lstStyle/>
                    <a:p>
                      <a:pPr marL="0" marR="0" algn="just">
                        <a:lnSpc>
                          <a:spcPts val="1300"/>
                        </a:lnSpc>
                        <a:spcBef>
                          <a:spcPts val="400"/>
                        </a:spcBef>
                        <a:spcAft>
                          <a:spcPts val="200"/>
                        </a:spcAft>
                      </a:pPr>
                      <a:r>
                        <a:rPr lang="en-MY" sz="1200">
                          <a:effectLst/>
                        </a:rPr>
                        <a:t>TC001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a:effectLst/>
                        </a:rPr>
                        <a:t>User not found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31779663"/>
                  </a:ext>
                </a:extLst>
              </a:tr>
              <a:tr h="273685">
                <a:tc>
                  <a:txBody>
                    <a:bodyPr/>
                    <a:lstStyle/>
                    <a:p>
                      <a:pPr marL="0" marR="0" algn="just">
                        <a:lnSpc>
                          <a:spcPts val="1300"/>
                        </a:lnSpc>
                        <a:spcBef>
                          <a:spcPts val="400"/>
                        </a:spcBef>
                        <a:spcAft>
                          <a:spcPts val="200"/>
                        </a:spcAft>
                      </a:pPr>
                      <a:r>
                        <a:rPr lang="en-MY" sz="1200">
                          <a:effectLst/>
                        </a:rPr>
                        <a:t>TC002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dirty="0">
                          <a:effectLst/>
                        </a:rPr>
                        <a:t>Once successfully login the name that display in the navbar should be the user currently login</a:t>
                      </a:r>
                      <a:endParaRPr lang="en-US"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69617768"/>
                  </a:ext>
                </a:extLst>
              </a:tr>
            </a:tbl>
          </a:graphicData>
        </a:graphic>
      </p:graphicFrame>
      <p:graphicFrame>
        <p:nvGraphicFramePr>
          <p:cNvPr id="4" name="Table 3">
            <a:extLst>
              <a:ext uri="{FF2B5EF4-FFF2-40B4-BE49-F238E27FC236}">
                <a16:creationId xmlns:a16="http://schemas.microsoft.com/office/drawing/2014/main" id="{11F31342-4B90-4A80-BB4C-7C5F17715779}"/>
              </a:ext>
            </a:extLst>
          </p:cNvPr>
          <p:cNvGraphicFramePr>
            <a:graphicFrameLocks noGrp="1"/>
          </p:cNvGraphicFramePr>
          <p:nvPr>
            <p:extLst>
              <p:ext uri="{D42A27DB-BD31-4B8C-83A1-F6EECF244321}">
                <p14:modId xmlns:p14="http://schemas.microsoft.com/office/powerpoint/2010/main" val="3542603156"/>
              </p:ext>
            </p:extLst>
          </p:nvPr>
        </p:nvGraphicFramePr>
        <p:xfrm>
          <a:off x="384410" y="2844066"/>
          <a:ext cx="6161400" cy="3893460"/>
        </p:xfrm>
        <a:graphic>
          <a:graphicData uri="http://schemas.openxmlformats.org/drawingml/2006/table">
            <a:tbl>
              <a:tblPr firstRow="1" firstCol="1" bandRow="1">
                <a:tableStyleId>{5C22544A-7EE6-4342-B048-85BDC9FD1C3A}</a:tableStyleId>
              </a:tblPr>
              <a:tblGrid>
                <a:gridCol w="788383">
                  <a:extLst>
                    <a:ext uri="{9D8B030D-6E8A-4147-A177-3AD203B41FA5}">
                      <a16:colId xmlns:a16="http://schemas.microsoft.com/office/drawing/2014/main" val="1972872147"/>
                    </a:ext>
                  </a:extLst>
                </a:gridCol>
                <a:gridCol w="760029">
                  <a:extLst>
                    <a:ext uri="{9D8B030D-6E8A-4147-A177-3AD203B41FA5}">
                      <a16:colId xmlns:a16="http://schemas.microsoft.com/office/drawing/2014/main" val="3390414356"/>
                    </a:ext>
                  </a:extLst>
                </a:gridCol>
                <a:gridCol w="725002">
                  <a:extLst>
                    <a:ext uri="{9D8B030D-6E8A-4147-A177-3AD203B41FA5}">
                      <a16:colId xmlns:a16="http://schemas.microsoft.com/office/drawing/2014/main" val="2183930333"/>
                    </a:ext>
                  </a:extLst>
                </a:gridCol>
                <a:gridCol w="1208150">
                  <a:extLst>
                    <a:ext uri="{9D8B030D-6E8A-4147-A177-3AD203B41FA5}">
                      <a16:colId xmlns:a16="http://schemas.microsoft.com/office/drawing/2014/main" val="464013330"/>
                    </a:ext>
                  </a:extLst>
                </a:gridCol>
                <a:gridCol w="1208150">
                  <a:extLst>
                    <a:ext uri="{9D8B030D-6E8A-4147-A177-3AD203B41FA5}">
                      <a16:colId xmlns:a16="http://schemas.microsoft.com/office/drawing/2014/main" val="2314961832"/>
                    </a:ext>
                  </a:extLst>
                </a:gridCol>
                <a:gridCol w="843981">
                  <a:extLst>
                    <a:ext uri="{9D8B030D-6E8A-4147-A177-3AD203B41FA5}">
                      <a16:colId xmlns:a16="http://schemas.microsoft.com/office/drawing/2014/main" val="2069591414"/>
                    </a:ext>
                  </a:extLst>
                </a:gridCol>
                <a:gridCol w="627705">
                  <a:extLst>
                    <a:ext uri="{9D8B030D-6E8A-4147-A177-3AD203B41FA5}">
                      <a16:colId xmlns:a16="http://schemas.microsoft.com/office/drawing/2014/main" val="904173369"/>
                    </a:ext>
                  </a:extLst>
                </a:gridCol>
              </a:tblGrid>
              <a:tr h="549150">
                <a:tc>
                  <a:txBody>
                    <a:bodyPr/>
                    <a:lstStyle/>
                    <a:p>
                      <a:pPr marL="0" marR="0">
                        <a:lnSpc>
                          <a:spcPct val="107000"/>
                        </a:lnSpc>
                        <a:spcBef>
                          <a:spcPts val="0"/>
                        </a:spcBef>
                        <a:spcAft>
                          <a:spcPts val="0"/>
                        </a:spcAft>
                      </a:pPr>
                      <a:r>
                        <a:rPr lang="en-US" sz="1100" dirty="0">
                          <a:effectLst/>
                        </a:rPr>
                        <a:t>Test Scenario ID</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Test Case ID</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dirty="0">
                          <a:effectLst/>
                        </a:rPr>
                        <a:t>Test Priority</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Pre-condition</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Expected Result</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Actual Result</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Pass/</a:t>
                      </a:r>
                      <a:endParaRPr lang="en-US" sz="1000">
                        <a:effectLst/>
                      </a:endParaRPr>
                    </a:p>
                    <a:p>
                      <a:pPr marL="0" marR="0">
                        <a:lnSpc>
                          <a:spcPct val="107000"/>
                        </a:lnSpc>
                        <a:spcBef>
                          <a:spcPts val="0"/>
                        </a:spcBef>
                        <a:spcAft>
                          <a:spcPts val="0"/>
                        </a:spcAft>
                      </a:pPr>
                      <a:r>
                        <a:rPr lang="en-US" sz="1100">
                          <a:effectLst/>
                        </a:rPr>
                        <a:t>Fail</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extLst>
                  <a:ext uri="{0D108BD9-81ED-4DB2-BD59-A6C34878D82A}">
                    <a16:rowId xmlns:a16="http://schemas.microsoft.com/office/drawing/2014/main" val="2509560799"/>
                  </a:ext>
                </a:extLst>
              </a:tr>
              <a:tr h="935687">
                <a:tc rowSpan="2">
                  <a:txBody>
                    <a:bodyPr/>
                    <a:lstStyle/>
                    <a:p>
                      <a:pPr marL="0" marR="0">
                        <a:lnSpc>
                          <a:spcPct val="107000"/>
                        </a:lnSpc>
                        <a:spcBef>
                          <a:spcPts val="0"/>
                        </a:spcBef>
                        <a:spcAft>
                          <a:spcPts val="0"/>
                        </a:spcAft>
                      </a:pPr>
                      <a:r>
                        <a:rPr lang="en-US" sz="1100">
                          <a:effectLst/>
                        </a:rPr>
                        <a:t>TS002</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TC001</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Moderate</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dirty="0">
                          <a:effectLst/>
                        </a:rPr>
                        <a:t>Any user can access the website</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A massage will appear when the user is not found</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The massage is appear</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Pass</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extLst>
                  <a:ext uri="{0D108BD9-81ED-4DB2-BD59-A6C34878D82A}">
                    <a16:rowId xmlns:a16="http://schemas.microsoft.com/office/drawing/2014/main" val="2952374373"/>
                  </a:ext>
                </a:extLst>
              </a:tr>
              <a:tr h="935687">
                <a:tc vMerge="1">
                  <a:txBody>
                    <a:bodyPr/>
                    <a:lstStyle/>
                    <a:p>
                      <a:endParaRPr lang="en-US"/>
                    </a:p>
                  </a:txBody>
                  <a:tcPr/>
                </a:tc>
                <a:tc>
                  <a:txBody>
                    <a:bodyPr/>
                    <a:lstStyle/>
                    <a:p>
                      <a:pPr marL="0" marR="0">
                        <a:lnSpc>
                          <a:spcPct val="107000"/>
                        </a:lnSpc>
                        <a:spcBef>
                          <a:spcPts val="0"/>
                        </a:spcBef>
                        <a:spcAft>
                          <a:spcPts val="0"/>
                        </a:spcAft>
                      </a:pPr>
                      <a:r>
                        <a:rPr lang="en-US" sz="1100">
                          <a:effectLst/>
                        </a:rPr>
                        <a:t>TC002</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Moderate</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dirty="0">
                          <a:effectLst/>
                        </a:rPr>
                        <a:t>After successful login</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User name will appear in the navbar</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User name appear in the navbar</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Pass</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extLst>
                  <a:ext uri="{0D108BD9-81ED-4DB2-BD59-A6C34878D82A}">
                    <a16:rowId xmlns:a16="http://schemas.microsoft.com/office/drawing/2014/main" val="1881659820"/>
                  </a:ext>
                </a:extLst>
              </a:tr>
              <a:tr h="736468">
                <a:tc rowSpan="2">
                  <a:txBody>
                    <a:bodyPr/>
                    <a:lstStyle/>
                    <a:p>
                      <a:pPr marL="0" marR="0">
                        <a:lnSpc>
                          <a:spcPct val="107000"/>
                        </a:lnSpc>
                        <a:spcBef>
                          <a:spcPts val="0"/>
                        </a:spcBef>
                        <a:spcAft>
                          <a:spcPts val="0"/>
                        </a:spcAft>
                      </a:pPr>
                      <a:r>
                        <a:rPr lang="en-US" sz="1100">
                          <a:effectLst/>
                        </a:rPr>
                        <a:t>Test Step &amp; Test data</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a:txBody>
                    <a:bodyPr/>
                    <a:lstStyle/>
                    <a:p>
                      <a:pPr marL="0" marR="0">
                        <a:lnSpc>
                          <a:spcPct val="107000"/>
                        </a:lnSpc>
                        <a:spcBef>
                          <a:spcPts val="0"/>
                        </a:spcBef>
                        <a:spcAft>
                          <a:spcPts val="0"/>
                        </a:spcAft>
                      </a:pPr>
                      <a:r>
                        <a:rPr lang="en-US" sz="1100">
                          <a:effectLst/>
                        </a:rPr>
                        <a:t>TC001</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gridSpan="5">
                  <a:txBody>
                    <a:bodyPr/>
                    <a:lstStyle/>
                    <a:p>
                      <a:pPr marL="0" marR="0">
                        <a:lnSpc>
                          <a:spcPct val="107000"/>
                        </a:lnSpc>
                        <a:spcBef>
                          <a:spcPts val="0"/>
                        </a:spcBef>
                        <a:spcAft>
                          <a:spcPts val="0"/>
                        </a:spcAft>
                      </a:pPr>
                      <a:r>
                        <a:rPr lang="en-US" sz="1100">
                          <a:effectLst/>
                        </a:rPr>
                        <a:t>In the Login page, insert :</a:t>
                      </a:r>
                      <a:endParaRPr lang="en-US" sz="1000">
                        <a:effectLst/>
                      </a:endParaRPr>
                    </a:p>
                    <a:p>
                      <a:pPr marL="0" marR="0">
                        <a:lnSpc>
                          <a:spcPct val="107000"/>
                        </a:lnSpc>
                        <a:spcBef>
                          <a:spcPts val="0"/>
                        </a:spcBef>
                        <a:spcAft>
                          <a:spcPts val="0"/>
                        </a:spcAft>
                      </a:pPr>
                      <a:r>
                        <a:rPr lang="en-SG" sz="1100">
                          <a:effectLst/>
                        </a:rPr>
                        <a:t>1.Name : Adi</a:t>
                      </a:r>
                      <a:endParaRPr lang="en-US" sz="1000">
                        <a:effectLst/>
                      </a:endParaRPr>
                    </a:p>
                    <a:p>
                      <a:pPr marL="0" marR="0">
                        <a:lnSpc>
                          <a:spcPct val="107000"/>
                        </a:lnSpc>
                        <a:spcBef>
                          <a:spcPts val="0"/>
                        </a:spcBef>
                        <a:spcAft>
                          <a:spcPts val="0"/>
                        </a:spcAft>
                      </a:pPr>
                      <a:r>
                        <a:rPr lang="en-SG" sz="1100">
                          <a:effectLst/>
                        </a:rPr>
                        <a:t>2. Password : 122</a:t>
                      </a:r>
                      <a:endParaRPr lang="en-US" sz="1000">
                        <a:effectLst/>
                      </a:endParaRPr>
                    </a:p>
                    <a:p>
                      <a:pPr marL="0" marR="0">
                        <a:lnSpc>
                          <a:spcPct val="107000"/>
                        </a:lnSpc>
                        <a:spcBef>
                          <a:spcPts val="0"/>
                        </a:spcBef>
                        <a:spcAft>
                          <a:spcPts val="0"/>
                        </a:spcAft>
                      </a:pPr>
                      <a:r>
                        <a:rPr lang="en-SG" sz="1100">
                          <a:effectLst/>
                        </a:rPr>
                        <a:t>3. Click Login</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8399409"/>
                  </a:ext>
                </a:extLst>
              </a:tr>
              <a:tr h="736468">
                <a:tc vMerge="1">
                  <a:txBody>
                    <a:bodyPr/>
                    <a:lstStyle/>
                    <a:p>
                      <a:endParaRPr lang="en-US"/>
                    </a:p>
                  </a:txBody>
                  <a:tcPr/>
                </a:tc>
                <a:tc>
                  <a:txBody>
                    <a:bodyPr/>
                    <a:lstStyle/>
                    <a:p>
                      <a:pPr marL="0" marR="0">
                        <a:lnSpc>
                          <a:spcPct val="107000"/>
                        </a:lnSpc>
                        <a:spcBef>
                          <a:spcPts val="0"/>
                        </a:spcBef>
                        <a:spcAft>
                          <a:spcPts val="0"/>
                        </a:spcAft>
                      </a:pPr>
                      <a:r>
                        <a:rPr lang="en-US" sz="1100">
                          <a:effectLst/>
                        </a:rPr>
                        <a:t>TC002</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gridSpan="5">
                  <a:txBody>
                    <a:bodyPr/>
                    <a:lstStyle/>
                    <a:p>
                      <a:pPr marL="0" marR="0">
                        <a:lnSpc>
                          <a:spcPct val="107000"/>
                        </a:lnSpc>
                        <a:spcBef>
                          <a:spcPts val="0"/>
                        </a:spcBef>
                        <a:spcAft>
                          <a:spcPts val="0"/>
                        </a:spcAft>
                      </a:pPr>
                      <a:r>
                        <a:rPr lang="en-US" sz="1100" dirty="0">
                          <a:effectLst/>
                        </a:rPr>
                        <a:t>In the Login page, insert :</a:t>
                      </a:r>
                      <a:endParaRPr lang="en-US" sz="1000" dirty="0">
                        <a:effectLst/>
                      </a:endParaRPr>
                    </a:p>
                    <a:p>
                      <a:pPr marL="0" marR="0">
                        <a:lnSpc>
                          <a:spcPct val="107000"/>
                        </a:lnSpc>
                        <a:spcBef>
                          <a:spcPts val="0"/>
                        </a:spcBef>
                        <a:spcAft>
                          <a:spcPts val="0"/>
                        </a:spcAft>
                      </a:pPr>
                      <a:r>
                        <a:rPr lang="en-SG" sz="1100" dirty="0">
                          <a:effectLst/>
                        </a:rPr>
                        <a:t>1.Name : Adi</a:t>
                      </a:r>
                      <a:endParaRPr lang="en-US" sz="1000" dirty="0">
                        <a:effectLst/>
                      </a:endParaRPr>
                    </a:p>
                    <a:p>
                      <a:pPr marL="0" marR="0">
                        <a:lnSpc>
                          <a:spcPct val="107000"/>
                        </a:lnSpc>
                        <a:spcBef>
                          <a:spcPts val="0"/>
                        </a:spcBef>
                        <a:spcAft>
                          <a:spcPts val="0"/>
                        </a:spcAft>
                      </a:pPr>
                      <a:r>
                        <a:rPr lang="en-SG" sz="1100" dirty="0">
                          <a:effectLst/>
                        </a:rPr>
                        <a:t>2. Password : 123</a:t>
                      </a:r>
                      <a:endParaRPr lang="en-US" sz="1000" dirty="0">
                        <a:effectLst/>
                      </a:endParaRPr>
                    </a:p>
                    <a:p>
                      <a:pPr marL="0" marR="0">
                        <a:lnSpc>
                          <a:spcPct val="107000"/>
                        </a:lnSpc>
                        <a:spcBef>
                          <a:spcPts val="0"/>
                        </a:spcBef>
                        <a:spcAft>
                          <a:spcPts val="0"/>
                        </a:spcAft>
                      </a:pPr>
                      <a:r>
                        <a:rPr lang="en-SG" sz="1100" dirty="0">
                          <a:effectLst/>
                        </a:rPr>
                        <a:t>3. Click Login</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5238" marR="6523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30832908"/>
                  </a:ext>
                </a:extLst>
              </a:tr>
            </a:tbl>
          </a:graphicData>
        </a:graphic>
      </p:graphicFrame>
      <p:pic>
        <p:nvPicPr>
          <p:cNvPr id="7171" name="Picture 31">
            <a:extLst>
              <a:ext uri="{FF2B5EF4-FFF2-40B4-BE49-F238E27FC236}">
                <a16:creationId xmlns:a16="http://schemas.microsoft.com/office/drawing/2014/main" id="{53CB489C-5978-4C3B-8755-C353A926C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080" y="1912122"/>
            <a:ext cx="4330687" cy="1516878"/>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32">
            <a:extLst>
              <a:ext uri="{FF2B5EF4-FFF2-40B4-BE49-F238E27FC236}">
                <a16:creationId xmlns:a16="http://schemas.microsoft.com/office/drawing/2014/main" id="{78C2CE37-44E1-459C-9A18-8CF0B7F98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555" y="3616019"/>
            <a:ext cx="4732317" cy="23495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3C9AA6D-FAD9-4F5E-B416-A820E1563DA9}"/>
              </a:ext>
            </a:extLst>
          </p:cNvPr>
          <p:cNvSpPr/>
          <p:nvPr/>
        </p:nvSpPr>
        <p:spPr>
          <a:xfrm>
            <a:off x="11091093" y="3632165"/>
            <a:ext cx="234950" cy="22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81014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UAT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Search</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6745D6E3-C8CF-4BEE-99FD-C643875CBE80}"/>
              </a:ext>
            </a:extLst>
          </p:cNvPr>
          <p:cNvGraphicFramePr>
            <a:graphicFrameLocks noGrp="1"/>
          </p:cNvGraphicFramePr>
          <p:nvPr>
            <p:extLst>
              <p:ext uri="{D42A27DB-BD31-4B8C-83A1-F6EECF244321}">
                <p14:modId xmlns:p14="http://schemas.microsoft.com/office/powerpoint/2010/main" val="3506726517"/>
              </p:ext>
            </p:extLst>
          </p:nvPr>
        </p:nvGraphicFramePr>
        <p:xfrm>
          <a:off x="436636" y="2060848"/>
          <a:ext cx="4248472" cy="1481455"/>
        </p:xfrm>
        <a:graphic>
          <a:graphicData uri="http://schemas.openxmlformats.org/drawingml/2006/table">
            <a:tbl>
              <a:tblPr firstRow="1" firstCol="1" bandRow="1">
                <a:tableStyleId>{5C22544A-7EE6-4342-B048-85BDC9FD1C3A}</a:tableStyleId>
              </a:tblPr>
              <a:tblGrid>
                <a:gridCol w="1048052">
                  <a:extLst>
                    <a:ext uri="{9D8B030D-6E8A-4147-A177-3AD203B41FA5}">
                      <a16:colId xmlns:a16="http://schemas.microsoft.com/office/drawing/2014/main" val="196359117"/>
                    </a:ext>
                  </a:extLst>
                </a:gridCol>
                <a:gridCol w="3200420">
                  <a:extLst>
                    <a:ext uri="{9D8B030D-6E8A-4147-A177-3AD203B41FA5}">
                      <a16:colId xmlns:a16="http://schemas.microsoft.com/office/drawing/2014/main" val="1034539649"/>
                    </a:ext>
                  </a:extLst>
                </a:gridCol>
              </a:tblGrid>
              <a:tr h="273685">
                <a:tc>
                  <a:txBody>
                    <a:bodyPr/>
                    <a:lstStyle/>
                    <a:p>
                      <a:pPr marL="0" marR="0" algn="just">
                        <a:lnSpc>
                          <a:spcPts val="1300"/>
                        </a:lnSpc>
                        <a:spcBef>
                          <a:spcPts val="400"/>
                        </a:spcBef>
                        <a:spcAft>
                          <a:spcPts val="200"/>
                        </a:spcAft>
                      </a:pPr>
                      <a:r>
                        <a:rPr lang="en-MY" sz="1200">
                          <a:effectLst/>
                        </a:rPr>
                        <a:t>Test Scenario</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rowSpan="2">
                  <a:txBody>
                    <a:bodyPr/>
                    <a:lstStyle/>
                    <a:p>
                      <a:pPr marL="0" marR="0" algn="just">
                        <a:lnSpc>
                          <a:spcPts val="1300"/>
                        </a:lnSpc>
                        <a:spcBef>
                          <a:spcPts val="400"/>
                        </a:spcBef>
                        <a:spcAft>
                          <a:spcPts val="200"/>
                        </a:spcAft>
                      </a:pPr>
                      <a:r>
                        <a:rPr lang="en-MY" sz="1200">
                          <a:effectLst/>
                        </a:rPr>
                        <a:t>Search</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49125414"/>
                  </a:ext>
                </a:extLst>
              </a:tr>
              <a:tr h="273685">
                <a:tc>
                  <a:txBody>
                    <a:bodyPr/>
                    <a:lstStyle/>
                    <a:p>
                      <a:pPr marL="0" marR="0" algn="just">
                        <a:lnSpc>
                          <a:spcPts val="1300"/>
                        </a:lnSpc>
                        <a:spcBef>
                          <a:spcPts val="400"/>
                        </a:spcBef>
                        <a:spcAft>
                          <a:spcPts val="200"/>
                        </a:spcAft>
                      </a:pPr>
                      <a:r>
                        <a:rPr lang="en-MY" sz="1200">
                          <a:effectLst/>
                        </a:rPr>
                        <a:t>TS003</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096002005"/>
                  </a:ext>
                </a:extLst>
              </a:tr>
              <a:tr h="273685">
                <a:tc>
                  <a:txBody>
                    <a:bodyPr/>
                    <a:lstStyle/>
                    <a:p>
                      <a:pPr marL="0" marR="0" algn="just">
                        <a:lnSpc>
                          <a:spcPts val="1300"/>
                        </a:lnSpc>
                        <a:spcBef>
                          <a:spcPts val="400"/>
                        </a:spcBef>
                        <a:spcAft>
                          <a:spcPts val="200"/>
                        </a:spcAft>
                      </a:pPr>
                      <a:r>
                        <a:rPr lang="en-MY" sz="1200">
                          <a:effectLst/>
                        </a:rPr>
                        <a:t>Test Cases</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a:effectLst/>
                        </a:rPr>
                        <a:t>Search Car in Cars Sales Portal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6302104"/>
                  </a:ext>
                </a:extLst>
              </a:tr>
              <a:tr h="280035">
                <a:tc>
                  <a:txBody>
                    <a:bodyPr/>
                    <a:lstStyle/>
                    <a:p>
                      <a:pPr marL="0" marR="0" algn="just">
                        <a:lnSpc>
                          <a:spcPts val="1300"/>
                        </a:lnSpc>
                        <a:spcBef>
                          <a:spcPts val="400"/>
                        </a:spcBef>
                        <a:spcAft>
                          <a:spcPts val="200"/>
                        </a:spcAft>
                      </a:pPr>
                      <a:r>
                        <a:rPr lang="en-MY" sz="1200">
                          <a:effectLst/>
                        </a:rPr>
                        <a:t>TC001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a:effectLst/>
                        </a:rPr>
                        <a:t>Check if the page search form will go is Search Result page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64619087"/>
                  </a:ext>
                </a:extLst>
              </a:tr>
              <a:tr h="273685">
                <a:tc>
                  <a:txBody>
                    <a:bodyPr/>
                    <a:lstStyle/>
                    <a:p>
                      <a:pPr marL="0" marR="0" algn="just">
                        <a:lnSpc>
                          <a:spcPts val="1300"/>
                        </a:lnSpc>
                        <a:spcBef>
                          <a:spcPts val="400"/>
                        </a:spcBef>
                        <a:spcAft>
                          <a:spcPts val="200"/>
                        </a:spcAft>
                      </a:pPr>
                      <a:r>
                        <a:rPr lang="en-MY" sz="1200">
                          <a:effectLst/>
                        </a:rPr>
                        <a:t>TC002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dirty="0">
                          <a:effectLst/>
                        </a:rPr>
                        <a:t>the car will display like what user type in the search input</a:t>
                      </a:r>
                      <a:endParaRPr lang="en-US"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28134347"/>
                  </a:ext>
                </a:extLst>
              </a:tr>
            </a:tbl>
          </a:graphicData>
        </a:graphic>
      </p:graphicFrame>
      <p:graphicFrame>
        <p:nvGraphicFramePr>
          <p:cNvPr id="4" name="Table 3">
            <a:extLst>
              <a:ext uri="{FF2B5EF4-FFF2-40B4-BE49-F238E27FC236}">
                <a16:creationId xmlns:a16="http://schemas.microsoft.com/office/drawing/2014/main" id="{74DC822E-AAFF-44BF-AE99-35A54A5304E1}"/>
              </a:ext>
            </a:extLst>
          </p:cNvPr>
          <p:cNvGraphicFramePr>
            <a:graphicFrameLocks noGrp="1"/>
          </p:cNvGraphicFramePr>
          <p:nvPr>
            <p:extLst>
              <p:ext uri="{D42A27DB-BD31-4B8C-83A1-F6EECF244321}">
                <p14:modId xmlns:p14="http://schemas.microsoft.com/office/powerpoint/2010/main" val="2010616274"/>
              </p:ext>
            </p:extLst>
          </p:nvPr>
        </p:nvGraphicFramePr>
        <p:xfrm>
          <a:off x="436636" y="3542303"/>
          <a:ext cx="5307715" cy="2586269"/>
        </p:xfrm>
        <a:graphic>
          <a:graphicData uri="http://schemas.openxmlformats.org/drawingml/2006/table">
            <a:tbl>
              <a:tblPr firstRow="1" firstCol="1" bandRow="1">
                <a:tableStyleId>{5C22544A-7EE6-4342-B048-85BDC9FD1C3A}</a:tableStyleId>
              </a:tblPr>
              <a:tblGrid>
                <a:gridCol w="679150">
                  <a:extLst>
                    <a:ext uri="{9D8B030D-6E8A-4147-A177-3AD203B41FA5}">
                      <a16:colId xmlns:a16="http://schemas.microsoft.com/office/drawing/2014/main" val="3018308839"/>
                    </a:ext>
                  </a:extLst>
                </a:gridCol>
                <a:gridCol w="654724">
                  <a:extLst>
                    <a:ext uri="{9D8B030D-6E8A-4147-A177-3AD203B41FA5}">
                      <a16:colId xmlns:a16="http://schemas.microsoft.com/office/drawing/2014/main" val="2309810310"/>
                    </a:ext>
                  </a:extLst>
                </a:gridCol>
                <a:gridCol w="624550">
                  <a:extLst>
                    <a:ext uri="{9D8B030D-6E8A-4147-A177-3AD203B41FA5}">
                      <a16:colId xmlns:a16="http://schemas.microsoft.com/office/drawing/2014/main" val="865213296"/>
                    </a:ext>
                  </a:extLst>
                </a:gridCol>
                <a:gridCol w="1040756">
                  <a:extLst>
                    <a:ext uri="{9D8B030D-6E8A-4147-A177-3AD203B41FA5}">
                      <a16:colId xmlns:a16="http://schemas.microsoft.com/office/drawing/2014/main" val="1867744203"/>
                    </a:ext>
                  </a:extLst>
                </a:gridCol>
                <a:gridCol w="1040756">
                  <a:extLst>
                    <a:ext uri="{9D8B030D-6E8A-4147-A177-3AD203B41FA5}">
                      <a16:colId xmlns:a16="http://schemas.microsoft.com/office/drawing/2014/main" val="4073870452"/>
                    </a:ext>
                  </a:extLst>
                </a:gridCol>
                <a:gridCol w="727045">
                  <a:extLst>
                    <a:ext uri="{9D8B030D-6E8A-4147-A177-3AD203B41FA5}">
                      <a16:colId xmlns:a16="http://schemas.microsoft.com/office/drawing/2014/main" val="926833705"/>
                    </a:ext>
                  </a:extLst>
                </a:gridCol>
                <a:gridCol w="540734">
                  <a:extLst>
                    <a:ext uri="{9D8B030D-6E8A-4147-A177-3AD203B41FA5}">
                      <a16:colId xmlns:a16="http://schemas.microsoft.com/office/drawing/2014/main" val="3450695602"/>
                    </a:ext>
                  </a:extLst>
                </a:gridCol>
              </a:tblGrid>
              <a:tr h="473063">
                <a:tc>
                  <a:txBody>
                    <a:bodyPr/>
                    <a:lstStyle/>
                    <a:p>
                      <a:pPr marL="0" marR="0">
                        <a:lnSpc>
                          <a:spcPct val="107000"/>
                        </a:lnSpc>
                        <a:spcBef>
                          <a:spcPts val="0"/>
                        </a:spcBef>
                        <a:spcAft>
                          <a:spcPts val="0"/>
                        </a:spcAft>
                      </a:pPr>
                      <a:r>
                        <a:rPr lang="en-US" sz="1000" dirty="0">
                          <a:effectLst/>
                        </a:rPr>
                        <a:t>Test Scenario ID</a:t>
                      </a:r>
                      <a:endParaRPr lang="en-US" sz="900" dirty="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Test Case ID</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Test Priority</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Pre-condition</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Expected Result</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Actual Result</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Pass/</a:t>
                      </a:r>
                      <a:endParaRPr lang="en-US" sz="900">
                        <a:effectLst/>
                      </a:endParaRPr>
                    </a:p>
                    <a:p>
                      <a:pPr marL="0" marR="0">
                        <a:lnSpc>
                          <a:spcPct val="107000"/>
                        </a:lnSpc>
                        <a:spcBef>
                          <a:spcPts val="0"/>
                        </a:spcBef>
                        <a:spcAft>
                          <a:spcPts val="0"/>
                        </a:spcAft>
                      </a:pPr>
                      <a:r>
                        <a:rPr lang="en-US" sz="1000">
                          <a:effectLst/>
                        </a:rPr>
                        <a:t>Fail</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extLst>
                  <a:ext uri="{0D108BD9-81ED-4DB2-BD59-A6C34878D82A}">
                    <a16:rowId xmlns:a16="http://schemas.microsoft.com/office/drawing/2014/main" val="2502931622"/>
                  </a:ext>
                </a:extLst>
              </a:tr>
              <a:tr h="806044">
                <a:tc rowSpan="2">
                  <a:txBody>
                    <a:bodyPr/>
                    <a:lstStyle/>
                    <a:p>
                      <a:pPr marL="0" marR="0">
                        <a:lnSpc>
                          <a:spcPct val="107000"/>
                        </a:lnSpc>
                        <a:spcBef>
                          <a:spcPts val="0"/>
                        </a:spcBef>
                        <a:spcAft>
                          <a:spcPts val="0"/>
                        </a:spcAft>
                      </a:pPr>
                      <a:r>
                        <a:rPr lang="en-US" sz="1000">
                          <a:effectLst/>
                        </a:rPr>
                        <a:t>TS003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TC001</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Moderate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Any user can access the website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The form will go to search result page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The form action is going to search result page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Pass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extLst>
                  <a:ext uri="{0D108BD9-81ED-4DB2-BD59-A6C34878D82A}">
                    <a16:rowId xmlns:a16="http://schemas.microsoft.com/office/drawing/2014/main" val="1959694766"/>
                  </a:ext>
                </a:extLst>
              </a:tr>
              <a:tr h="806044">
                <a:tc vMerge="1">
                  <a:txBody>
                    <a:bodyPr/>
                    <a:lstStyle/>
                    <a:p>
                      <a:endParaRPr lang="en-US"/>
                    </a:p>
                  </a:txBody>
                  <a:tcPr/>
                </a:tc>
                <a:tc>
                  <a:txBody>
                    <a:bodyPr/>
                    <a:lstStyle/>
                    <a:p>
                      <a:pPr marL="0" marR="0">
                        <a:lnSpc>
                          <a:spcPct val="107000"/>
                        </a:lnSpc>
                        <a:spcBef>
                          <a:spcPts val="0"/>
                        </a:spcBef>
                        <a:spcAft>
                          <a:spcPts val="0"/>
                        </a:spcAft>
                      </a:pPr>
                      <a:r>
                        <a:rPr lang="en-US" sz="1000">
                          <a:effectLst/>
                        </a:rPr>
                        <a:t>TC002</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Moderate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Any user can access the website, the car what user search is exist</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The car displayed like what user type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dirty="0">
                          <a:effectLst/>
                        </a:rPr>
                        <a:t>The displayed car is likely what user search for</a:t>
                      </a:r>
                      <a:endParaRPr lang="en-US" sz="900" dirty="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Pass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extLst>
                  <a:ext uri="{0D108BD9-81ED-4DB2-BD59-A6C34878D82A}">
                    <a16:rowId xmlns:a16="http://schemas.microsoft.com/office/drawing/2014/main" val="4195020175"/>
                  </a:ext>
                </a:extLst>
              </a:tr>
              <a:tr h="244051">
                <a:tc rowSpan="2">
                  <a:txBody>
                    <a:bodyPr/>
                    <a:lstStyle/>
                    <a:p>
                      <a:pPr marL="0" marR="0">
                        <a:lnSpc>
                          <a:spcPct val="107000"/>
                        </a:lnSpc>
                        <a:spcBef>
                          <a:spcPts val="0"/>
                        </a:spcBef>
                        <a:spcAft>
                          <a:spcPts val="0"/>
                        </a:spcAft>
                      </a:pPr>
                      <a:r>
                        <a:rPr lang="en-US" sz="1000">
                          <a:effectLst/>
                        </a:rPr>
                        <a:t>Test Step &amp; Test data</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a:txBody>
                    <a:bodyPr/>
                    <a:lstStyle/>
                    <a:p>
                      <a:pPr marL="0" marR="0">
                        <a:lnSpc>
                          <a:spcPct val="107000"/>
                        </a:lnSpc>
                        <a:spcBef>
                          <a:spcPts val="0"/>
                        </a:spcBef>
                        <a:spcAft>
                          <a:spcPts val="0"/>
                        </a:spcAft>
                      </a:pPr>
                      <a:r>
                        <a:rPr lang="en-US" sz="1000">
                          <a:effectLst/>
                        </a:rPr>
                        <a:t>TC001</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rowSpan="2" gridSpan="5">
                  <a:txBody>
                    <a:bodyPr/>
                    <a:lstStyle/>
                    <a:p>
                      <a:pPr marL="0" marR="0">
                        <a:lnSpc>
                          <a:spcPct val="107000"/>
                        </a:lnSpc>
                        <a:spcBef>
                          <a:spcPts val="0"/>
                        </a:spcBef>
                        <a:spcAft>
                          <a:spcPts val="0"/>
                        </a:spcAft>
                      </a:pPr>
                      <a:r>
                        <a:rPr lang="en-US" sz="1000">
                          <a:effectLst/>
                        </a:rPr>
                        <a:t>In the search form, insert “Tesla” and click Search</a:t>
                      </a:r>
                      <a:endParaRPr lang="en-US" sz="900">
                        <a:effectLst/>
                      </a:endParaRPr>
                    </a:p>
                    <a:p>
                      <a:pPr marL="0" marR="0">
                        <a:lnSpc>
                          <a:spcPct val="107000"/>
                        </a:lnSpc>
                        <a:spcBef>
                          <a:spcPts val="0"/>
                        </a:spcBef>
                        <a:spcAft>
                          <a:spcPts val="0"/>
                        </a:spcAft>
                      </a:pPr>
                      <a:r>
                        <a:rPr lang="en-SG" sz="10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463849002"/>
                  </a:ext>
                </a:extLst>
              </a:tr>
              <a:tr h="244051">
                <a:tc vMerge="1">
                  <a:txBody>
                    <a:bodyPr/>
                    <a:lstStyle/>
                    <a:p>
                      <a:endParaRPr lang="en-US"/>
                    </a:p>
                  </a:txBody>
                  <a:tcPr/>
                </a:tc>
                <a:tc>
                  <a:txBody>
                    <a:bodyPr/>
                    <a:lstStyle/>
                    <a:p>
                      <a:pPr marL="0" marR="0">
                        <a:lnSpc>
                          <a:spcPct val="107000"/>
                        </a:lnSpc>
                        <a:spcBef>
                          <a:spcPts val="0"/>
                        </a:spcBef>
                        <a:spcAft>
                          <a:spcPts val="0"/>
                        </a:spcAft>
                      </a:pPr>
                      <a:r>
                        <a:rPr lang="en-US" sz="1000" dirty="0">
                          <a:effectLst/>
                        </a:rPr>
                        <a:t>TC002</a:t>
                      </a:r>
                      <a:endParaRPr lang="en-US" sz="900" dirty="0">
                        <a:effectLst/>
                        <a:latin typeface="Calibri" panose="020F0502020204030204" pitchFamily="34" charset="0"/>
                        <a:ea typeface="SimSun" panose="02010600030101010101" pitchFamily="2" charset="-122"/>
                        <a:cs typeface="Arial" panose="020B0604020202020204" pitchFamily="34" charset="0"/>
                      </a:endParaRPr>
                    </a:p>
                  </a:txBody>
                  <a:tcPr marL="56199" marR="56199" marT="0" marB="0"/>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2316534"/>
                  </a:ext>
                </a:extLst>
              </a:tr>
            </a:tbl>
          </a:graphicData>
        </a:graphic>
      </p:graphicFrame>
      <p:pic>
        <p:nvPicPr>
          <p:cNvPr id="8194" name="Picture 34">
            <a:extLst>
              <a:ext uri="{FF2B5EF4-FFF2-40B4-BE49-F238E27FC236}">
                <a16:creationId xmlns:a16="http://schemas.microsoft.com/office/drawing/2014/main" id="{7927E762-8AE5-4203-BD6A-68B71A6EA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3148968"/>
            <a:ext cx="5249266" cy="297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881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UAT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View All Car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C5694B56-0B82-4DEB-8F91-E18C859DE6D0}"/>
              </a:ext>
            </a:extLst>
          </p:cNvPr>
          <p:cNvGraphicFramePr>
            <a:graphicFrameLocks noGrp="1"/>
          </p:cNvGraphicFramePr>
          <p:nvPr>
            <p:extLst>
              <p:ext uri="{D42A27DB-BD31-4B8C-83A1-F6EECF244321}">
                <p14:modId xmlns:p14="http://schemas.microsoft.com/office/powerpoint/2010/main" val="3785949049"/>
              </p:ext>
            </p:extLst>
          </p:nvPr>
        </p:nvGraphicFramePr>
        <p:xfrm>
          <a:off x="404926" y="2070356"/>
          <a:ext cx="4176464" cy="1431290"/>
        </p:xfrm>
        <a:graphic>
          <a:graphicData uri="http://schemas.openxmlformats.org/drawingml/2006/table">
            <a:tbl>
              <a:tblPr firstRow="1" firstCol="1" bandRow="1">
                <a:tableStyleId>{5C22544A-7EE6-4342-B048-85BDC9FD1C3A}</a:tableStyleId>
              </a:tblPr>
              <a:tblGrid>
                <a:gridCol w="1030288">
                  <a:extLst>
                    <a:ext uri="{9D8B030D-6E8A-4147-A177-3AD203B41FA5}">
                      <a16:colId xmlns:a16="http://schemas.microsoft.com/office/drawing/2014/main" val="3397614194"/>
                    </a:ext>
                  </a:extLst>
                </a:gridCol>
                <a:gridCol w="3146176">
                  <a:extLst>
                    <a:ext uri="{9D8B030D-6E8A-4147-A177-3AD203B41FA5}">
                      <a16:colId xmlns:a16="http://schemas.microsoft.com/office/drawing/2014/main" val="3687660959"/>
                    </a:ext>
                  </a:extLst>
                </a:gridCol>
              </a:tblGrid>
              <a:tr h="273685">
                <a:tc>
                  <a:txBody>
                    <a:bodyPr/>
                    <a:lstStyle/>
                    <a:p>
                      <a:pPr marL="0" marR="0" algn="just">
                        <a:lnSpc>
                          <a:spcPts val="1300"/>
                        </a:lnSpc>
                        <a:spcBef>
                          <a:spcPts val="400"/>
                        </a:spcBef>
                        <a:spcAft>
                          <a:spcPts val="200"/>
                        </a:spcAft>
                      </a:pPr>
                      <a:r>
                        <a:rPr lang="en-MY" sz="1200">
                          <a:effectLst/>
                        </a:rPr>
                        <a:t>Test Scenario</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rowSpan="2">
                  <a:txBody>
                    <a:bodyPr/>
                    <a:lstStyle/>
                    <a:p>
                      <a:pPr marL="0" marR="0" algn="just">
                        <a:lnSpc>
                          <a:spcPts val="1300"/>
                        </a:lnSpc>
                        <a:spcBef>
                          <a:spcPts val="400"/>
                        </a:spcBef>
                        <a:spcAft>
                          <a:spcPts val="200"/>
                        </a:spcAft>
                      </a:pPr>
                      <a:r>
                        <a:rPr lang="en-MY" sz="1200">
                          <a:effectLst/>
                        </a:rPr>
                        <a:t>View Car</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76712520"/>
                  </a:ext>
                </a:extLst>
              </a:tr>
              <a:tr h="273685">
                <a:tc>
                  <a:txBody>
                    <a:bodyPr/>
                    <a:lstStyle/>
                    <a:p>
                      <a:pPr marL="0" marR="0" algn="just">
                        <a:lnSpc>
                          <a:spcPts val="1300"/>
                        </a:lnSpc>
                        <a:spcBef>
                          <a:spcPts val="400"/>
                        </a:spcBef>
                        <a:spcAft>
                          <a:spcPts val="200"/>
                        </a:spcAft>
                      </a:pPr>
                      <a:r>
                        <a:rPr lang="en-MY" sz="1200">
                          <a:effectLst/>
                        </a:rPr>
                        <a:t>TS004</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214028515"/>
                  </a:ext>
                </a:extLst>
              </a:tr>
              <a:tr h="273685">
                <a:tc>
                  <a:txBody>
                    <a:bodyPr/>
                    <a:lstStyle/>
                    <a:p>
                      <a:pPr marL="0" marR="0" algn="just">
                        <a:lnSpc>
                          <a:spcPts val="1300"/>
                        </a:lnSpc>
                        <a:spcBef>
                          <a:spcPts val="400"/>
                        </a:spcBef>
                        <a:spcAft>
                          <a:spcPts val="200"/>
                        </a:spcAft>
                      </a:pPr>
                      <a:r>
                        <a:rPr lang="en-MY" sz="1200">
                          <a:effectLst/>
                        </a:rPr>
                        <a:t>Test Cases</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a:effectLst/>
                        </a:rPr>
                        <a:t>Display Car List in Cars Sales Portal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51056209"/>
                  </a:ext>
                </a:extLst>
              </a:tr>
              <a:tr h="280035">
                <a:tc>
                  <a:txBody>
                    <a:bodyPr/>
                    <a:lstStyle/>
                    <a:p>
                      <a:pPr marL="0" marR="0" algn="just">
                        <a:lnSpc>
                          <a:spcPts val="1300"/>
                        </a:lnSpc>
                        <a:spcBef>
                          <a:spcPts val="400"/>
                        </a:spcBef>
                        <a:spcAft>
                          <a:spcPts val="200"/>
                        </a:spcAft>
                      </a:pPr>
                      <a:r>
                        <a:rPr lang="en-MY" sz="1200">
                          <a:effectLst/>
                        </a:rPr>
                        <a:t>TC001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a:effectLst/>
                        </a:rPr>
                        <a:t>Car List Page will display all car in database</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27289578"/>
                  </a:ext>
                </a:extLst>
              </a:tr>
              <a:tr h="273685">
                <a:tc>
                  <a:txBody>
                    <a:bodyPr/>
                    <a:lstStyle/>
                    <a:p>
                      <a:pPr marL="0" marR="0" algn="just">
                        <a:lnSpc>
                          <a:spcPts val="1300"/>
                        </a:lnSpc>
                        <a:spcBef>
                          <a:spcPts val="400"/>
                        </a:spcBef>
                        <a:spcAft>
                          <a:spcPts val="200"/>
                        </a:spcAft>
                      </a:pPr>
                      <a:r>
                        <a:rPr lang="en-MY" sz="1200">
                          <a:effectLst/>
                        </a:rPr>
                        <a:t>TC002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dirty="0">
                          <a:effectLst/>
                        </a:rPr>
                        <a:t>View detail button will display car detail information</a:t>
                      </a:r>
                      <a:endParaRPr lang="en-US"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44804267"/>
                  </a:ext>
                </a:extLst>
              </a:tr>
            </a:tbl>
          </a:graphicData>
        </a:graphic>
      </p:graphicFrame>
      <p:graphicFrame>
        <p:nvGraphicFramePr>
          <p:cNvPr id="4" name="Table 3">
            <a:extLst>
              <a:ext uri="{FF2B5EF4-FFF2-40B4-BE49-F238E27FC236}">
                <a16:creationId xmlns:a16="http://schemas.microsoft.com/office/drawing/2014/main" id="{82BC70FE-39E8-487B-9516-072541B38F95}"/>
              </a:ext>
            </a:extLst>
          </p:cNvPr>
          <p:cNvGraphicFramePr>
            <a:graphicFrameLocks noGrp="1"/>
          </p:cNvGraphicFramePr>
          <p:nvPr>
            <p:extLst>
              <p:ext uri="{D42A27DB-BD31-4B8C-83A1-F6EECF244321}">
                <p14:modId xmlns:p14="http://schemas.microsoft.com/office/powerpoint/2010/main" val="1629177705"/>
              </p:ext>
            </p:extLst>
          </p:nvPr>
        </p:nvGraphicFramePr>
        <p:xfrm>
          <a:off x="404926" y="3501646"/>
          <a:ext cx="6020488" cy="2918815"/>
        </p:xfrm>
        <a:graphic>
          <a:graphicData uri="http://schemas.openxmlformats.org/drawingml/2006/table">
            <a:tbl>
              <a:tblPr firstRow="1" firstCol="1" bandRow="1">
                <a:tableStyleId>{5C22544A-7EE6-4342-B048-85BDC9FD1C3A}</a:tableStyleId>
              </a:tblPr>
              <a:tblGrid>
                <a:gridCol w="770353">
                  <a:extLst>
                    <a:ext uri="{9D8B030D-6E8A-4147-A177-3AD203B41FA5}">
                      <a16:colId xmlns:a16="http://schemas.microsoft.com/office/drawing/2014/main" val="2733207490"/>
                    </a:ext>
                  </a:extLst>
                </a:gridCol>
                <a:gridCol w="742647">
                  <a:extLst>
                    <a:ext uri="{9D8B030D-6E8A-4147-A177-3AD203B41FA5}">
                      <a16:colId xmlns:a16="http://schemas.microsoft.com/office/drawing/2014/main" val="2857219850"/>
                    </a:ext>
                  </a:extLst>
                </a:gridCol>
                <a:gridCol w="708421">
                  <a:extLst>
                    <a:ext uri="{9D8B030D-6E8A-4147-A177-3AD203B41FA5}">
                      <a16:colId xmlns:a16="http://schemas.microsoft.com/office/drawing/2014/main" val="673350603"/>
                    </a:ext>
                  </a:extLst>
                </a:gridCol>
                <a:gridCol w="1180519">
                  <a:extLst>
                    <a:ext uri="{9D8B030D-6E8A-4147-A177-3AD203B41FA5}">
                      <a16:colId xmlns:a16="http://schemas.microsoft.com/office/drawing/2014/main" val="2275588000"/>
                    </a:ext>
                  </a:extLst>
                </a:gridCol>
                <a:gridCol w="1180519">
                  <a:extLst>
                    <a:ext uri="{9D8B030D-6E8A-4147-A177-3AD203B41FA5}">
                      <a16:colId xmlns:a16="http://schemas.microsoft.com/office/drawing/2014/main" val="1560742259"/>
                    </a:ext>
                  </a:extLst>
                </a:gridCol>
                <a:gridCol w="824680">
                  <a:extLst>
                    <a:ext uri="{9D8B030D-6E8A-4147-A177-3AD203B41FA5}">
                      <a16:colId xmlns:a16="http://schemas.microsoft.com/office/drawing/2014/main" val="3166573090"/>
                    </a:ext>
                  </a:extLst>
                </a:gridCol>
                <a:gridCol w="613349">
                  <a:extLst>
                    <a:ext uri="{9D8B030D-6E8A-4147-A177-3AD203B41FA5}">
                      <a16:colId xmlns:a16="http://schemas.microsoft.com/office/drawing/2014/main" val="4040847854"/>
                    </a:ext>
                  </a:extLst>
                </a:gridCol>
              </a:tblGrid>
              <a:tr h="536591">
                <a:tc>
                  <a:txBody>
                    <a:bodyPr/>
                    <a:lstStyle/>
                    <a:p>
                      <a:pPr marL="0" marR="0">
                        <a:lnSpc>
                          <a:spcPct val="107000"/>
                        </a:lnSpc>
                        <a:spcBef>
                          <a:spcPts val="0"/>
                        </a:spcBef>
                        <a:spcAft>
                          <a:spcPts val="0"/>
                        </a:spcAft>
                      </a:pPr>
                      <a:r>
                        <a:rPr lang="en-US" sz="1100" dirty="0">
                          <a:effectLst/>
                        </a:rPr>
                        <a:t>Test Scenario ID</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Test Case ID</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dirty="0">
                          <a:effectLst/>
                        </a:rPr>
                        <a:t>Test Priority</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Pre-condition</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Expected Result</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Actual Result</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Pass/</a:t>
                      </a:r>
                      <a:endParaRPr lang="en-US" sz="1000">
                        <a:effectLst/>
                      </a:endParaRPr>
                    </a:p>
                    <a:p>
                      <a:pPr marL="0" marR="0">
                        <a:lnSpc>
                          <a:spcPct val="107000"/>
                        </a:lnSpc>
                        <a:spcBef>
                          <a:spcPts val="0"/>
                        </a:spcBef>
                        <a:spcAft>
                          <a:spcPts val="0"/>
                        </a:spcAft>
                      </a:pPr>
                      <a:r>
                        <a:rPr lang="en-US" sz="1100">
                          <a:effectLst/>
                        </a:rPr>
                        <a:t>Fail</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extLst>
                  <a:ext uri="{0D108BD9-81ED-4DB2-BD59-A6C34878D82A}">
                    <a16:rowId xmlns:a16="http://schemas.microsoft.com/office/drawing/2014/main" val="2704156604"/>
                  </a:ext>
                </a:extLst>
              </a:tr>
              <a:tr h="914288">
                <a:tc rowSpan="2">
                  <a:txBody>
                    <a:bodyPr/>
                    <a:lstStyle/>
                    <a:p>
                      <a:pPr marL="0" marR="0">
                        <a:lnSpc>
                          <a:spcPct val="107000"/>
                        </a:lnSpc>
                        <a:spcBef>
                          <a:spcPts val="0"/>
                        </a:spcBef>
                        <a:spcAft>
                          <a:spcPts val="0"/>
                        </a:spcAft>
                      </a:pPr>
                      <a:r>
                        <a:rPr lang="en-US" sz="1100">
                          <a:effectLst/>
                        </a:rPr>
                        <a:t>TS004</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dirty="0">
                          <a:effectLst/>
                        </a:rPr>
                        <a:t>TC001</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Moderate</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Any user can access the website, the car  is exist</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Carlist page will display every car in database</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The page displaying all car</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Pass</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extLst>
                  <a:ext uri="{0D108BD9-81ED-4DB2-BD59-A6C34878D82A}">
                    <a16:rowId xmlns:a16="http://schemas.microsoft.com/office/drawing/2014/main" val="1466740431"/>
                  </a:ext>
                </a:extLst>
              </a:tr>
              <a:tr h="914288">
                <a:tc vMerge="1">
                  <a:txBody>
                    <a:bodyPr/>
                    <a:lstStyle/>
                    <a:p>
                      <a:endParaRPr lang="en-US"/>
                    </a:p>
                  </a:txBody>
                  <a:tcPr/>
                </a:tc>
                <a:tc>
                  <a:txBody>
                    <a:bodyPr/>
                    <a:lstStyle/>
                    <a:p>
                      <a:pPr marL="0" marR="0">
                        <a:lnSpc>
                          <a:spcPct val="107000"/>
                        </a:lnSpc>
                        <a:spcBef>
                          <a:spcPts val="0"/>
                        </a:spcBef>
                        <a:spcAft>
                          <a:spcPts val="0"/>
                        </a:spcAft>
                      </a:pPr>
                      <a:r>
                        <a:rPr lang="en-US" sz="1100">
                          <a:effectLst/>
                        </a:rPr>
                        <a:t>TC002</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dirty="0">
                          <a:effectLst/>
                        </a:rPr>
                        <a:t>Moderate</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Any user can access the website, the car  is exist</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The view detail button will go to car detail page</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The button action go to car detail page</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Pass</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extLst>
                  <a:ext uri="{0D108BD9-81ED-4DB2-BD59-A6C34878D82A}">
                    <a16:rowId xmlns:a16="http://schemas.microsoft.com/office/drawing/2014/main" val="756740927"/>
                  </a:ext>
                </a:extLst>
              </a:tr>
              <a:tr h="276824">
                <a:tc rowSpan="2">
                  <a:txBody>
                    <a:bodyPr/>
                    <a:lstStyle/>
                    <a:p>
                      <a:pPr marL="0" marR="0">
                        <a:lnSpc>
                          <a:spcPct val="107000"/>
                        </a:lnSpc>
                        <a:spcBef>
                          <a:spcPts val="0"/>
                        </a:spcBef>
                        <a:spcAft>
                          <a:spcPts val="0"/>
                        </a:spcAft>
                      </a:pPr>
                      <a:r>
                        <a:rPr lang="en-US" sz="1100">
                          <a:effectLst/>
                        </a:rPr>
                        <a:t>Test Step &amp; Test data</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a:txBody>
                    <a:bodyPr/>
                    <a:lstStyle/>
                    <a:p>
                      <a:pPr marL="0" marR="0">
                        <a:lnSpc>
                          <a:spcPct val="107000"/>
                        </a:lnSpc>
                        <a:spcBef>
                          <a:spcPts val="0"/>
                        </a:spcBef>
                        <a:spcAft>
                          <a:spcPts val="0"/>
                        </a:spcAft>
                      </a:pPr>
                      <a:r>
                        <a:rPr lang="en-US" sz="1100">
                          <a:effectLst/>
                        </a:rPr>
                        <a:t>TC001</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gridSpan="5">
                  <a:txBody>
                    <a:bodyPr/>
                    <a:lstStyle/>
                    <a:p>
                      <a:pPr marL="0" marR="0">
                        <a:lnSpc>
                          <a:spcPct val="107000"/>
                        </a:lnSpc>
                        <a:spcBef>
                          <a:spcPts val="0"/>
                        </a:spcBef>
                        <a:spcAft>
                          <a:spcPts val="0"/>
                        </a:spcAft>
                      </a:pPr>
                      <a:r>
                        <a:rPr lang="en-US" sz="1100">
                          <a:effectLst/>
                        </a:rPr>
                        <a:t>In the home page click car list menu in navbar</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652563"/>
                  </a:ext>
                </a:extLst>
              </a:tr>
              <a:tr h="276824">
                <a:tc vMerge="1">
                  <a:txBody>
                    <a:bodyPr/>
                    <a:lstStyle/>
                    <a:p>
                      <a:endParaRPr lang="en-US"/>
                    </a:p>
                  </a:txBody>
                  <a:tcPr/>
                </a:tc>
                <a:tc>
                  <a:txBody>
                    <a:bodyPr/>
                    <a:lstStyle/>
                    <a:p>
                      <a:pPr marL="0" marR="0">
                        <a:lnSpc>
                          <a:spcPct val="107000"/>
                        </a:lnSpc>
                        <a:spcBef>
                          <a:spcPts val="0"/>
                        </a:spcBef>
                        <a:spcAft>
                          <a:spcPts val="0"/>
                        </a:spcAft>
                      </a:pPr>
                      <a:r>
                        <a:rPr lang="en-US" sz="1100">
                          <a:effectLst/>
                        </a:rPr>
                        <a:t>TC002</a:t>
                      </a:r>
                      <a:endParaRPr lang="en-US" sz="100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gridSpan="5">
                  <a:txBody>
                    <a:bodyPr/>
                    <a:lstStyle/>
                    <a:p>
                      <a:pPr marL="0" marR="0">
                        <a:lnSpc>
                          <a:spcPct val="107000"/>
                        </a:lnSpc>
                        <a:spcBef>
                          <a:spcPts val="0"/>
                        </a:spcBef>
                        <a:spcAft>
                          <a:spcPts val="0"/>
                        </a:spcAft>
                      </a:pPr>
                      <a:r>
                        <a:rPr lang="en-US" sz="1100" dirty="0">
                          <a:effectLst/>
                        </a:rPr>
                        <a:t>In the car list page click view detail button</a:t>
                      </a:r>
                      <a:endParaRPr lang="en-US" sz="1000" dirty="0">
                        <a:effectLst/>
                        <a:latin typeface="Calibri" panose="020F0502020204030204" pitchFamily="34" charset="0"/>
                        <a:ea typeface="SimSun" panose="02010600030101010101" pitchFamily="2" charset="-122"/>
                        <a:cs typeface="Arial" panose="020B0604020202020204" pitchFamily="34" charset="0"/>
                      </a:endParaRPr>
                    </a:p>
                  </a:txBody>
                  <a:tcPr marL="63746" marR="6374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62559907"/>
                  </a:ext>
                </a:extLst>
              </a:tr>
            </a:tbl>
          </a:graphicData>
        </a:graphic>
      </p:graphicFrame>
      <p:pic>
        <p:nvPicPr>
          <p:cNvPr id="9218" name="Picture 38">
            <a:extLst>
              <a:ext uri="{FF2B5EF4-FFF2-40B4-BE49-F238E27FC236}">
                <a16:creationId xmlns:a16="http://schemas.microsoft.com/office/drawing/2014/main" id="{A057C1AF-097F-4330-96E6-D65CE04F2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04" y="2149527"/>
            <a:ext cx="38481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37">
            <a:extLst>
              <a:ext uri="{FF2B5EF4-FFF2-40B4-BE49-F238E27FC236}">
                <a16:creationId xmlns:a16="http://schemas.microsoft.com/office/drawing/2014/main" id="{85B9BF9E-7F4D-4672-96E9-19CE9AA96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4130"/>
          <a:stretch>
            <a:fillRect/>
          </a:stretch>
        </p:blipFill>
        <p:spPr bwMode="auto">
          <a:xfrm>
            <a:off x="6922566" y="4293096"/>
            <a:ext cx="4067175"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77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UAT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Post Car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1337202A-4887-4EA5-AFC2-82CAC2E3063A}"/>
              </a:ext>
            </a:extLst>
          </p:cNvPr>
          <p:cNvGraphicFramePr>
            <a:graphicFrameLocks noGrp="1"/>
          </p:cNvGraphicFramePr>
          <p:nvPr>
            <p:extLst>
              <p:ext uri="{D42A27DB-BD31-4B8C-83A1-F6EECF244321}">
                <p14:modId xmlns:p14="http://schemas.microsoft.com/office/powerpoint/2010/main" val="2878504066"/>
              </p:ext>
            </p:extLst>
          </p:nvPr>
        </p:nvGraphicFramePr>
        <p:xfrm>
          <a:off x="202787" y="1888966"/>
          <a:ext cx="3932545" cy="1424940"/>
        </p:xfrm>
        <a:graphic>
          <a:graphicData uri="http://schemas.openxmlformats.org/drawingml/2006/table">
            <a:tbl>
              <a:tblPr firstRow="1" firstCol="1" bandRow="1">
                <a:tableStyleId>{5C22544A-7EE6-4342-B048-85BDC9FD1C3A}</a:tableStyleId>
              </a:tblPr>
              <a:tblGrid>
                <a:gridCol w="970116">
                  <a:extLst>
                    <a:ext uri="{9D8B030D-6E8A-4147-A177-3AD203B41FA5}">
                      <a16:colId xmlns:a16="http://schemas.microsoft.com/office/drawing/2014/main" val="2362944229"/>
                    </a:ext>
                  </a:extLst>
                </a:gridCol>
                <a:gridCol w="2962429">
                  <a:extLst>
                    <a:ext uri="{9D8B030D-6E8A-4147-A177-3AD203B41FA5}">
                      <a16:colId xmlns:a16="http://schemas.microsoft.com/office/drawing/2014/main" val="3680969975"/>
                    </a:ext>
                  </a:extLst>
                </a:gridCol>
              </a:tblGrid>
              <a:tr h="273685">
                <a:tc>
                  <a:txBody>
                    <a:bodyPr/>
                    <a:lstStyle/>
                    <a:p>
                      <a:pPr marL="0" marR="0" algn="just">
                        <a:lnSpc>
                          <a:spcPts val="1300"/>
                        </a:lnSpc>
                        <a:spcBef>
                          <a:spcPts val="400"/>
                        </a:spcBef>
                        <a:spcAft>
                          <a:spcPts val="200"/>
                        </a:spcAft>
                      </a:pPr>
                      <a:r>
                        <a:rPr lang="en-MY" sz="1200">
                          <a:effectLst/>
                        </a:rPr>
                        <a:t>Test Scenario</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rowSpan="2">
                  <a:txBody>
                    <a:bodyPr/>
                    <a:lstStyle/>
                    <a:p>
                      <a:pPr marL="0" marR="0" algn="just">
                        <a:lnSpc>
                          <a:spcPts val="1300"/>
                        </a:lnSpc>
                        <a:spcBef>
                          <a:spcPts val="400"/>
                        </a:spcBef>
                        <a:spcAft>
                          <a:spcPts val="200"/>
                        </a:spcAft>
                      </a:pPr>
                      <a:r>
                        <a:rPr lang="en-MY" sz="1200" dirty="0">
                          <a:effectLst/>
                        </a:rPr>
                        <a:t>Post Car</a:t>
                      </a:r>
                      <a:endParaRPr lang="en-US"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11139136"/>
                  </a:ext>
                </a:extLst>
              </a:tr>
              <a:tr h="273685">
                <a:tc>
                  <a:txBody>
                    <a:bodyPr/>
                    <a:lstStyle/>
                    <a:p>
                      <a:pPr marL="0" marR="0" algn="just">
                        <a:lnSpc>
                          <a:spcPts val="1300"/>
                        </a:lnSpc>
                        <a:spcBef>
                          <a:spcPts val="400"/>
                        </a:spcBef>
                        <a:spcAft>
                          <a:spcPts val="200"/>
                        </a:spcAft>
                      </a:pPr>
                      <a:r>
                        <a:rPr lang="en-MY" sz="1200">
                          <a:effectLst/>
                        </a:rPr>
                        <a:t>TS005</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2749394142"/>
                  </a:ext>
                </a:extLst>
              </a:tr>
              <a:tr h="273685">
                <a:tc>
                  <a:txBody>
                    <a:bodyPr/>
                    <a:lstStyle/>
                    <a:p>
                      <a:pPr marL="0" marR="0" algn="just">
                        <a:lnSpc>
                          <a:spcPts val="1300"/>
                        </a:lnSpc>
                        <a:spcBef>
                          <a:spcPts val="400"/>
                        </a:spcBef>
                        <a:spcAft>
                          <a:spcPts val="200"/>
                        </a:spcAft>
                      </a:pPr>
                      <a:r>
                        <a:rPr lang="en-MY" sz="1200">
                          <a:effectLst/>
                        </a:rPr>
                        <a:t>Test Cases</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a:effectLst/>
                        </a:rPr>
                        <a:t>Post a car in Cars Sales Portal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14753144"/>
                  </a:ext>
                </a:extLst>
              </a:tr>
              <a:tr h="280035">
                <a:tc>
                  <a:txBody>
                    <a:bodyPr/>
                    <a:lstStyle/>
                    <a:p>
                      <a:pPr marL="0" marR="0" algn="just">
                        <a:lnSpc>
                          <a:spcPts val="1300"/>
                        </a:lnSpc>
                        <a:spcBef>
                          <a:spcPts val="400"/>
                        </a:spcBef>
                        <a:spcAft>
                          <a:spcPts val="200"/>
                        </a:spcAft>
                      </a:pPr>
                      <a:r>
                        <a:rPr lang="en-MY" sz="1200">
                          <a:effectLst/>
                        </a:rPr>
                        <a:t>TC001</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a:effectLst/>
                        </a:rPr>
                        <a:t>The image when post a is stored in project directory </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096423"/>
                  </a:ext>
                </a:extLst>
              </a:tr>
              <a:tr h="273685">
                <a:tc>
                  <a:txBody>
                    <a:bodyPr/>
                    <a:lstStyle/>
                    <a:p>
                      <a:pPr marL="0" marR="0" algn="just">
                        <a:lnSpc>
                          <a:spcPts val="1300"/>
                        </a:lnSpc>
                        <a:spcBef>
                          <a:spcPts val="400"/>
                        </a:spcBef>
                        <a:spcAft>
                          <a:spcPts val="200"/>
                        </a:spcAft>
                      </a:pPr>
                      <a:r>
                        <a:rPr lang="en-MY" sz="1200">
                          <a:effectLst/>
                        </a:rPr>
                        <a:t>TC002</a:t>
                      </a:r>
                      <a:endParaRPr lang="en-US"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ts val="1300"/>
                        </a:lnSpc>
                        <a:spcBef>
                          <a:spcPts val="400"/>
                        </a:spcBef>
                        <a:spcAft>
                          <a:spcPts val="200"/>
                        </a:spcAft>
                      </a:pPr>
                      <a:r>
                        <a:rPr lang="en-MY" sz="1200" dirty="0">
                          <a:effectLst/>
                        </a:rPr>
                        <a:t>The data of the car is stored in database</a:t>
                      </a:r>
                      <a:endParaRPr lang="en-US"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13745308"/>
                  </a:ext>
                </a:extLst>
              </a:tr>
            </a:tbl>
          </a:graphicData>
        </a:graphic>
      </p:graphicFrame>
      <p:graphicFrame>
        <p:nvGraphicFramePr>
          <p:cNvPr id="4" name="Table 3">
            <a:extLst>
              <a:ext uri="{FF2B5EF4-FFF2-40B4-BE49-F238E27FC236}">
                <a16:creationId xmlns:a16="http://schemas.microsoft.com/office/drawing/2014/main" id="{5B4A79BD-79CB-4A8C-9B94-3030ACC4D62B}"/>
              </a:ext>
            </a:extLst>
          </p:cNvPr>
          <p:cNvGraphicFramePr>
            <a:graphicFrameLocks noGrp="1"/>
          </p:cNvGraphicFramePr>
          <p:nvPr>
            <p:extLst>
              <p:ext uri="{D42A27DB-BD31-4B8C-83A1-F6EECF244321}">
                <p14:modId xmlns:p14="http://schemas.microsoft.com/office/powerpoint/2010/main" val="3794610738"/>
              </p:ext>
            </p:extLst>
          </p:nvPr>
        </p:nvGraphicFramePr>
        <p:xfrm>
          <a:off x="202787" y="3267939"/>
          <a:ext cx="6451766" cy="3312243"/>
        </p:xfrm>
        <a:graphic>
          <a:graphicData uri="http://schemas.openxmlformats.org/drawingml/2006/table">
            <a:tbl>
              <a:tblPr firstRow="1" firstCol="1" bandRow="1">
                <a:tableStyleId>{5C22544A-7EE6-4342-B048-85BDC9FD1C3A}</a:tableStyleId>
              </a:tblPr>
              <a:tblGrid>
                <a:gridCol w="825537">
                  <a:extLst>
                    <a:ext uri="{9D8B030D-6E8A-4147-A177-3AD203B41FA5}">
                      <a16:colId xmlns:a16="http://schemas.microsoft.com/office/drawing/2014/main" val="1216188303"/>
                    </a:ext>
                  </a:extLst>
                </a:gridCol>
                <a:gridCol w="795846">
                  <a:extLst>
                    <a:ext uri="{9D8B030D-6E8A-4147-A177-3AD203B41FA5}">
                      <a16:colId xmlns:a16="http://schemas.microsoft.com/office/drawing/2014/main" val="1399397249"/>
                    </a:ext>
                  </a:extLst>
                </a:gridCol>
                <a:gridCol w="759169">
                  <a:extLst>
                    <a:ext uri="{9D8B030D-6E8A-4147-A177-3AD203B41FA5}">
                      <a16:colId xmlns:a16="http://schemas.microsoft.com/office/drawing/2014/main" val="1608149184"/>
                    </a:ext>
                  </a:extLst>
                </a:gridCol>
                <a:gridCol w="1265086">
                  <a:extLst>
                    <a:ext uri="{9D8B030D-6E8A-4147-A177-3AD203B41FA5}">
                      <a16:colId xmlns:a16="http://schemas.microsoft.com/office/drawing/2014/main" val="941195014"/>
                    </a:ext>
                  </a:extLst>
                </a:gridCol>
                <a:gridCol w="1265086">
                  <a:extLst>
                    <a:ext uri="{9D8B030D-6E8A-4147-A177-3AD203B41FA5}">
                      <a16:colId xmlns:a16="http://schemas.microsoft.com/office/drawing/2014/main" val="3945993940"/>
                    </a:ext>
                  </a:extLst>
                </a:gridCol>
                <a:gridCol w="883756">
                  <a:extLst>
                    <a:ext uri="{9D8B030D-6E8A-4147-A177-3AD203B41FA5}">
                      <a16:colId xmlns:a16="http://schemas.microsoft.com/office/drawing/2014/main" val="3018960725"/>
                    </a:ext>
                  </a:extLst>
                </a:gridCol>
                <a:gridCol w="657286">
                  <a:extLst>
                    <a:ext uri="{9D8B030D-6E8A-4147-A177-3AD203B41FA5}">
                      <a16:colId xmlns:a16="http://schemas.microsoft.com/office/drawing/2014/main" val="771609856"/>
                    </a:ext>
                  </a:extLst>
                </a:gridCol>
              </a:tblGrid>
              <a:tr h="57503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dirty="0">
                          <a:effectLst/>
                        </a:rPr>
                        <a:t>Test Priority</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extLst>
                  <a:ext uri="{0D108BD9-81ED-4DB2-BD59-A6C34878D82A}">
                    <a16:rowId xmlns:a16="http://schemas.microsoft.com/office/drawing/2014/main" val="2520375505"/>
                  </a:ext>
                </a:extLst>
              </a:tr>
              <a:tr h="979783">
                <a:tc rowSpan="2">
                  <a:txBody>
                    <a:bodyPr/>
                    <a:lstStyle/>
                    <a:p>
                      <a:pPr marL="0" marR="0">
                        <a:lnSpc>
                          <a:spcPct val="107000"/>
                        </a:lnSpc>
                        <a:spcBef>
                          <a:spcPts val="0"/>
                        </a:spcBef>
                        <a:spcAft>
                          <a:spcPts val="0"/>
                        </a:spcAft>
                      </a:pPr>
                      <a:r>
                        <a:rPr lang="en-US" sz="1200">
                          <a:effectLst/>
                        </a:rPr>
                        <a:t>TS005</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dirty="0">
                          <a:effectLst/>
                        </a:rPr>
                        <a:t>TC001</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dirty="0">
                          <a:effectLst/>
                        </a:rPr>
                        <a:t>Moderate</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dirty="0">
                          <a:effectLst/>
                        </a:rPr>
                        <a:t>User need to login</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The image is stored in project directory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The image is stored in project directory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extLst>
                  <a:ext uri="{0D108BD9-81ED-4DB2-BD59-A6C34878D82A}">
                    <a16:rowId xmlns:a16="http://schemas.microsoft.com/office/drawing/2014/main" val="1879394773"/>
                  </a:ext>
                </a:extLst>
              </a:tr>
              <a:tr h="979783">
                <a:tc vMerge="1">
                  <a:txBody>
                    <a:bodyPr/>
                    <a:lstStyle/>
                    <a:p>
                      <a:endParaRPr lang="en-US"/>
                    </a:p>
                  </a:txBody>
                  <a:tcPr/>
                </a:tc>
                <a:tc>
                  <a:txBody>
                    <a:bodyPr/>
                    <a:lstStyle/>
                    <a:p>
                      <a:pPr marL="0" marR="0">
                        <a:lnSpc>
                          <a:spcPct val="107000"/>
                        </a:lnSpc>
                        <a:spcBef>
                          <a:spcPts val="0"/>
                        </a:spcBef>
                        <a:spcAft>
                          <a:spcPts val="0"/>
                        </a:spcAft>
                      </a:pPr>
                      <a:r>
                        <a:rPr lang="en-US" sz="1200">
                          <a:effectLst/>
                        </a:rPr>
                        <a:t>TC002</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High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User need to Log in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The data is stored in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The data is stored in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extLst>
                  <a:ext uri="{0D108BD9-81ED-4DB2-BD59-A6C34878D82A}">
                    <a16:rowId xmlns:a16="http://schemas.microsoft.com/office/drawing/2014/main" val="787228009"/>
                  </a:ext>
                </a:extLst>
              </a:tr>
              <a:tr h="296655">
                <a:tc rowSpan="2">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rowSpan="2" gridSpan="5">
                  <a:txBody>
                    <a:bodyPr/>
                    <a:lstStyle/>
                    <a:p>
                      <a:pPr marL="0" marR="0">
                        <a:lnSpc>
                          <a:spcPct val="107000"/>
                        </a:lnSpc>
                        <a:spcBef>
                          <a:spcPts val="0"/>
                        </a:spcBef>
                        <a:spcAft>
                          <a:spcPts val="0"/>
                        </a:spcAft>
                      </a:pPr>
                      <a:r>
                        <a:rPr lang="en-SG" sz="1200">
                          <a:effectLst/>
                        </a:rPr>
                        <a:t>1.Go to My Store Page</a:t>
                      </a:r>
                      <a:endParaRPr lang="en-US" sz="1100">
                        <a:effectLst/>
                      </a:endParaRPr>
                    </a:p>
                    <a:p>
                      <a:pPr marL="0" marR="0">
                        <a:lnSpc>
                          <a:spcPct val="107000"/>
                        </a:lnSpc>
                        <a:spcBef>
                          <a:spcPts val="0"/>
                        </a:spcBef>
                        <a:spcAft>
                          <a:spcPts val="0"/>
                        </a:spcAft>
                      </a:pPr>
                      <a:r>
                        <a:rPr lang="en-SG" sz="1200">
                          <a:effectLst/>
                        </a:rPr>
                        <a:t>2.Click Sale a Car</a:t>
                      </a:r>
                      <a:endParaRPr lang="en-US" sz="1100">
                        <a:effectLst/>
                      </a:endParaRPr>
                    </a:p>
                    <a:p>
                      <a:pPr marL="0" marR="0">
                        <a:lnSpc>
                          <a:spcPct val="107000"/>
                        </a:lnSpc>
                        <a:spcBef>
                          <a:spcPts val="0"/>
                        </a:spcBef>
                        <a:spcAft>
                          <a:spcPts val="0"/>
                        </a:spcAft>
                      </a:pPr>
                      <a:r>
                        <a:rPr lang="en-SG" sz="1200">
                          <a:effectLst/>
                        </a:rPr>
                        <a:t>3.Fill the form and select image</a:t>
                      </a:r>
                      <a:endParaRPr lang="en-US" sz="1100">
                        <a:effectLst/>
                      </a:endParaRPr>
                    </a:p>
                    <a:p>
                      <a:pPr marL="0" marR="0">
                        <a:lnSpc>
                          <a:spcPct val="107000"/>
                        </a:lnSpc>
                        <a:spcBef>
                          <a:spcPts val="0"/>
                        </a:spcBef>
                        <a:spcAft>
                          <a:spcPts val="0"/>
                        </a:spcAft>
                      </a:pPr>
                      <a:r>
                        <a:rPr lang="en-SG" sz="1200">
                          <a:effectLst/>
                        </a:rPr>
                        <a:t>4.click submit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3137662110"/>
                  </a:ext>
                </a:extLst>
              </a:tr>
              <a:tr h="474521">
                <a:tc vMerge="1">
                  <a:txBody>
                    <a:bodyPr/>
                    <a:lstStyle/>
                    <a:p>
                      <a:endParaRPr lang="en-US"/>
                    </a:p>
                  </a:txBody>
                  <a:tcPr/>
                </a:tc>
                <a:tc>
                  <a:txBody>
                    <a:bodyPr/>
                    <a:lstStyle/>
                    <a:p>
                      <a:pPr marL="0" marR="0">
                        <a:lnSpc>
                          <a:spcPct val="107000"/>
                        </a:lnSpc>
                        <a:spcBef>
                          <a:spcPts val="0"/>
                        </a:spcBef>
                        <a:spcAft>
                          <a:spcPts val="0"/>
                        </a:spcAft>
                      </a:pPr>
                      <a:r>
                        <a:rPr lang="en-US" sz="1200" dirty="0">
                          <a:effectLst/>
                        </a:rPr>
                        <a:t>TC002</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313" marR="68313" marT="0" marB="0"/>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59006768"/>
                  </a:ext>
                </a:extLst>
              </a:tr>
            </a:tbl>
          </a:graphicData>
        </a:graphic>
      </p:graphicFrame>
      <p:pic>
        <p:nvPicPr>
          <p:cNvPr id="10242" name="Picture 39">
            <a:extLst>
              <a:ext uri="{FF2B5EF4-FFF2-40B4-BE49-F238E27FC236}">
                <a16:creationId xmlns:a16="http://schemas.microsoft.com/office/drawing/2014/main" id="{F12D60F8-6710-44EE-9AA0-1334F98EC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029" y="3313906"/>
            <a:ext cx="4735836" cy="2841502"/>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40">
            <a:extLst>
              <a:ext uri="{FF2B5EF4-FFF2-40B4-BE49-F238E27FC236}">
                <a16:creationId xmlns:a16="http://schemas.microsoft.com/office/drawing/2014/main" id="{8C9B7BF8-7FD3-4DE6-AA62-C0B13005A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856" y="2971051"/>
            <a:ext cx="5438775"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45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Unit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Registration</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C2272342-790A-41A0-BA5A-338594E6332F}"/>
              </a:ext>
            </a:extLst>
          </p:cNvPr>
          <p:cNvGraphicFramePr>
            <a:graphicFrameLocks noGrp="1"/>
          </p:cNvGraphicFramePr>
          <p:nvPr>
            <p:extLst>
              <p:ext uri="{D42A27DB-BD31-4B8C-83A1-F6EECF244321}">
                <p14:modId xmlns:p14="http://schemas.microsoft.com/office/powerpoint/2010/main" val="366399298"/>
              </p:ext>
            </p:extLst>
          </p:nvPr>
        </p:nvGraphicFramePr>
        <p:xfrm>
          <a:off x="462780" y="2183672"/>
          <a:ext cx="3312368" cy="1403351"/>
        </p:xfrm>
        <a:graphic>
          <a:graphicData uri="http://schemas.openxmlformats.org/drawingml/2006/table">
            <a:tbl>
              <a:tblPr firstRow="1" firstCol="1" bandRow="1">
                <a:tableStyleId>{5C22544A-7EE6-4342-B048-85BDC9FD1C3A}</a:tableStyleId>
              </a:tblPr>
              <a:tblGrid>
                <a:gridCol w="563881">
                  <a:extLst>
                    <a:ext uri="{9D8B030D-6E8A-4147-A177-3AD203B41FA5}">
                      <a16:colId xmlns:a16="http://schemas.microsoft.com/office/drawing/2014/main" val="1954268188"/>
                    </a:ext>
                  </a:extLst>
                </a:gridCol>
                <a:gridCol w="2748487">
                  <a:extLst>
                    <a:ext uri="{9D8B030D-6E8A-4147-A177-3AD203B41FA5}">
                      <a16:colId xmlns:a16="http://schemas.microsoft.com/office/drawing/2014/main" val="2619947733"/>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dirty="0">
                          <a:effectLst/>
                        </a:rPr>
                        <a:t>Registration Page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39830428"/>
                  </a:ext>
                </a:extLst>
              </a:tr>
              <a:tr h="127635">
                <a:tc>
                  <a:txBody>
                    <a:bodyPr/>
                    <a:lstStyle/>
                    <a:p>
                      <a:pPr marL="0" marR="0">
                        <a:lnSpc>
                          <a:spcPct val="107000"/>
                        </a:lnSpc>
                        <a:spcBef>
                          <a:spcPts val="0"/>
                        </a:spcBef>
                        <a:spcAft>
                          <a:spcPts val="0"/>
                        </a:spcAft>
                      </a:pPr>
                      <a:r>
                        <a:rPr lang="en-SG" sz="1100">
                          <a:effectLst/>
                        </a:rPr>
                        <a:t>TS006</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294708633"/>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Registration Functionality</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929091688"/>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The data from registration form should be inserted to the database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21474809"/>
                  </a:ext>
                </a:extLst>
              </a:tr>
            </a:tbl>
          </a:graphicData>
        </a:graphic>
      </p:graphicFrame>
      <p:graphicFrame>
        <p:nvGraphicFramePr>
          <p:cNvPr id="4" name="Table 3">
            <a:extLst>
              <a:ext uri="{FF2B5EF4-FFF2-40B4-BE49-F238E27FC236}">
                <a16:creationId xmlns:a16="http://schemas.microsoft.com/office/drawing/2014/main" id="{0196435C-1CD2-40CC-85DE-58EED930F982}"/>
              </a:ext>
            </a:extLst>
          </p:cNvPr>
          <p:cNvGraphicFramePr>
            <a:graphicFrameLocks noGrp="1"/>
          </p:cNvGraphicFramePr>
          <p:nvPr>
            <p:extLst>
              <p:ext uri="{D42A27DB-BD31-4B8C-83A1-F6EECF244321}">
                <p14:modId xmlns:p14="http://schemas.microsoft.com/office/powerpoint/2010/main" val="2334869031"/>
              </p:ext>
            </p:extLst>
          </p:nvPr>
        </p:nvGraphicFramePr>
        <p:xfrm>
          <a:off x="462780" y="3615357"/>
          <a:ext cx="6477002"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575588284"/>
                    </a:ext>
                  </a:extLst>
                </a:gridCol>
                <a:gridCol w="867960">
                  <a:extLst>
                    <a:ext uri="{9D8B030D-6E8A-4147-A177-3AD203B41FA5}">
                      <a16:colId xmlns:a16="http://schemas.microsoft.com/office/drawing/2014/main" val="2094330061"/>
                    </a:ext>
                  </a:extLst>
                </a:gridCol>
                <a:gridCol w="827959">
                  <a:extLst>
                    <a:ext uri="{9D8B030D-6E8A-4147-A177-3AD203B41FA5}">
                      <a16:colId xmlns:a16="http://schemas.microsoft.com/office/drawing/2014/main" val="3799376127"/>
                    </a:ext>
                  </a:extLst>
                </a:gridCol>
                <a:gridCol w="820340">
                  <a:extLst>
                    <a:ext uri="{9D8B030D-6E8A-4147-A177-3AD203B41FA5}">
                      <a16:colId xmlns:a16="http://schemas.microsoft.com/office/drawing/2014/main" val="3778090381"/>
                    </a:ext>
                  </a:extLst>
                </a:gridCol>
                <a:gridCol w="1379720">
                  <a:extLst>
                    <a:ext uri="{9D8B030D-6E8A-4147-A177-3AD203B41FA5}">
                      <a16:colId xmlns:a16="http://schemas.microsoft.com/office/drawing/2014/main" val="3195599960"/>
                    </a:ext>
                  </a:extLst>
                </a:gridCol>
                <a:gridCol w="963836">
                  <a:extLst>
                    <a:ext uri="{9D8B030D-6E8A-4147-A177-3AD203B41FA5}">
                      <a16:colId xmlns:a16="http://schemas.microsoft.com/office/drawing/2014/main" val="1714561280"/>
                    </a:ext>
                  </a:extLst>
                </a:gridCol>
                <a:gridCol w="716845">
                  <a:extLst>
                    <a:ext uri="{9D8B030D-6E8A-4147-A177-3AD203B41FA5}">
                      <a16:colId xmlns:a16="http://schemas.microsoft.com/office/drawing/2014/main" val="3180234988"/>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0366942"/>
                  </a:ext>
                </a:extLst>
              </a:tr>
              <a:tr h="983615">
                <a:tc>
                  <a:txBody>
                    <a:bodyPr/>
                    <a:lstStyle/>
                    <a:p>
                      <a:pPr marL="0" marR="0">
                        <a:lnSpc>
                          <a:spcPct val="107000"/>
                        </a:lnSpc>
                        <a:spcBef>
                          <a:spcPts val="0"/>
                        </a:spcBef>
                        <a:spcAft>
                          <a:spcPts val="0"/>
                        </a:spcAft>
                      </a:pPr>
                      <a:r>
                        <a:rPr lang="en-US" sz="1200">
                          <a:effectLst/>
                        </a:rPr>
                        <a:t>TS006</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High</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The data should be inserted to the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Something wrong with password encoder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57731427"/>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1.Create Registration Method</a:t>
                      </a:r>
                      <a:endParaRPr lang="en-US" sz="1100" dirty="0">
                        <a:effectLst/>
                      </a:endParaRPr>
                    </a:p>
                    <a:p>
                      <a:pPr marL="0" marR="0">
                        <a:lnSpc>
                          <a:spcPct val="107000"/>
                        </a:lnSpc>
                        <a:spcBef>
                          <a:spcPts val="0"/>
                        </a:spcBef>
                        <a:spcAft>
                          <a:spcPts val="0"/>
                        </a:spcAft>
                      </a:pPr>
                      <a:r>
                        <a:rPr lang="en-SG" sz="1200" dirty="0">
                          <a:effectLst/>
                        </a:rPr>
                        <a:t>2.create new object user with user data inside of it.</a:t>
                      </a:r>
                      <a:endParaRPr lang="en-US" sz="1100" dirty="0">
                        <a:effectLst/>
                      </a:endParaRPr>
                    </a:p>
                    <a:p>
                      <a:pPr marL="0" marR="0">
                        <a:lnSpc>
                          <a:spcPct val="107000"/>
                        </a:lnSpc>
                        <a:spcBef>
                          <a:spcPts val="0"/>
                        </a:spcBef>
                        <a:spcAft>
                          <a:spcPts val="0"/>
                        </a:spcAft>
                      </a:pPr>
                      <a:r>
                        <a:rPr lang="en-SG" sz="1200" dirty="0">
                          <a:effectLst/>
                        </a:rPr>
                        <a:t>3.use service to insert the data</a:t>
                      </a:r>
                      <a:endParaRPr lang="en-US" sz="1100" dirty="0">
                        <a:effectLst/>
                      </a:endParaRPr>
                    </a:p>
                    <a:p>
                      <a:pPr marL="0" marR="0">
                        <a:lnSpc>
                          <a:spcPct val="107000"/>
                        </a:lnSpc>
                        <a:spcBef>
                          <a:spcPts val="0"/>
                        </a:spcBef>
                        <a:spcAft>
                          <a:spcPts val="0"/>
                        </a:spcAft>
                      </a:pPr>
                      <a:r>
                        <a:rPr lang="en-SG" sz="1200" dirty="0">
                          <a:effectLst/>
                        </a:rPr>
                        <a:t>4.run test cases</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49827921"/>
                  </a:ext>
                </a:extLst>
              </a:tr>
            </a:tbl>
          </a:graphicData>
        </a:graphic>
      </p:graphicFrame>
      <p:pic>
        <p:nvPicPr>
          <p:cNvPr id="11266" name="Picture 1">
            <a:extLst>
              <a:ext uri="{FF2B5EF4-FFF2-40B4-BE49-F238E27FC236}">
                <a16:creationId xmlns:a16="http://schemas.microsoft.com/office/drawing/2014/main" id="{8A30D1C1-35B9-4A6A-9516-3C9A92078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468" y="2885348"/>
            <a:ext cx="448627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26">
            <a:extLst>
              <a:ext uri="{FF2B5EF4-FFF2-40B4-BE49-F238E27FC236}">
                <a16:creationId xmlns:a16="http://schemas.microsoft.com/office/drawing/2014/main" id="{CB16CD34-7A8D-4090-B1E9-B98944C83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468" y="5013176"/>
            <a:ext cx="4533086"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720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Unit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Login</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8EF069CD-4B28-4A13-986E-38798F3B3FFA}"/>
              </a:ext>
            </a:extLst>
          </p:cNvPr>
          <p:cNvGraphicFramePr>
            <a:graphicFrameLocks noGrp="1"/>
          </p:cNvGraphicFramePr>
          <p:nvPr>
            <p:extLst>
              <p:ext uri="{D42A27DB-BD31-4B8C-83A1-F6EECF244321}">
                <p14:modId xmlns:p14="http://schemas.microsoft.com/office/powerpoint/2010/main" val="494859313"/>
              </p:ext>
            </p:extLst>
          </p:nvPr>
        </p:nvGraphicFramePr>
        <p:xfrm>
          <a:off x="433672" y="2442487"/>
          <a:ext cx="4032448" cy="685800"/>
        </p:xfrm>
        <a:graphic>
          <a:graphicData uri="http://schemas.openxmlformats.org/drawingml/2006/table">
            <a:tbl>
              <a:tblPr firstRow="1" firstCol="1" bandRow="1">
                <a:tableStyleId>{5C22544A-7EE6-4342-B048-85BDC9FD1C3A}</a:tableStyleId>
              </a:tblPr>
              <a:tblGrid>
                <a:gridCol w="1092713">
                  <a:extLst>
                    <a:ext uri="{9D8B030D-6E8A-4147-A177-3AD203B41FA5}">
                      <a16:colId xmlns:a16="http://schemas.microsoft.com/office/drawing/2014/main" val="668391167"/>
                    </a:ext>
                  </a:extLst>
                </a:gridCol>
                <a:gridCol w="2939735">
                  <a:extLst>
                    <a:ext uri="{9D8B030D-6E8A-4147-A177-3AD203B41FA5}">
                      <a16:colId xmlns:a16="http://schemas.microsoft.com/office/drawing/2014/main" val="3193691521"/>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Login Page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79196852"/>
                  </a:ext>
                </a:extLst>
              </a:tr>
              <a:tr h="127635">
                <a:tc>
                  <a:txBody>
                    <a:bodyPr/>
                    <a:lstStyle/>
                    <a:p>
                      <a:pPr marL="0" marR="0">
                        <a:lnSpc>
                          <a:spcPct val="107000"/>
                        </a:lnSpc>
                        <a:spcBef>
                          <a:spcPts val="0"/>
                        </a:spcBef>
                        <a:spcAft>
                          <a:spcPts val="0"/>
                        </a:spcAft>
                      </a:pPr>
                      <a:r>
                        <a:rPr lang="en-SG" sz="1100">
                          <a:effectLst/>
                        </a:rPr>
                        <a:t>TS007</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925019888"/>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Login Functionality</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00908986"/>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Successfully Login</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2827386"/>
                  </a:ext>
                </a:extLst>
              </a:tr>
            </a:tbl>
          </a:graphicData>
        </a:graphic>
      </p:graphicFrame>
      <p:graphicFrame>
        <p:nvGraphicFramePr>
          <p:cNvPr id="4" name="Table 3">
            <a:extLst>
              <a:ext uri="{FF2B5EF4-FFF2-40B4-BE49-F238E27FC236}">
                <a16:creationId xmlns:a16="http://schemas.microsoft.com/office/drawing/2014/main" id="{D088CD7E-4D9A-42F0-A131-26FAD9D12A64}"/>
              </a:ext>
            </a:extLst>
          </p:cNvPr>
          <p:cNvGraphicFramePr>
            <a:graphicFrameLocks noGrp="1"/>
          </p:cNvGraphicFramePr>
          <p:nvPr>
            <p:extLst>
              <p:ext uri="{D42A27DB-BD31-4B8C-83A1-F6EECF244321}">
                <p14:modId xmlns:p14="http://schemas.microsoft.com/office/powerpoint/2010/main" val="3750332006"/>
              </p:ext>
            </p:extLst>
          </p:nvPr>
        </p:nvGraphicFramePr>
        <p:xfrm>
          <a:off x="433672" y="3187655"/>
          <a:ext cx="6477002"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2725364230"/>
                    </a:ext>
                  </a:extLst>
                </a:gridCol>
                <a:gridCol w="867960">
                  <a:extLst>
                    <a:ext uri="{9D8B030D-6E8A-4147-A177-3AD203B41FA5}">
                      <a16:colId xmlns:a16="http://schemas.microsoft.com/office/drawing/2014/main" val="3571625193"/>
                    </a:ext>
                  </a:extLst>
                </a:gridCol>
                <a:gridCol w="827959">
                  <a:extLst>
                    <a:ext uri="{9D8B030D-6E8A-4147-A177-3AD203B41FA5}">
                      <a16:colId xmlns:a16="http://schemas.microsoft.com/office/drawing/2014/main" val="750447833"/>
                    </a:ext>
                  </a:extLst>
                </a:gridCol>
                <a:gridCol w="820340">
                  <a:extLst>
                    <a:ext uri="{9D8B030D-6E8A-4147-A177-3AD203B41FA5}">
                      <a16:colId xmlns:a16="http://schemas.microsoft.com/office/drawing/2014/main" val="2917789124"/>
                    </a:ext>
                  </a:extLst>
                </a:gridCol>
                <a:gridCol w="1379720">
                  <a:extLst>
                    <a:ext uri="{9D8B030D-6E8A-4147-A177-3AD203B41FA5}">
                      <a16:colId xmlns:a16="http://schemas.microsoft.com/office/drawing/2014/main" val="2852225703"/>
                    </a:ext>
                  </a:extLst>
                </a:gridCol>
                <a:gridCol w="963836">
                  <a:extLst>
                    <a:ext uri="{9D8B030D-6E8A-4147-A177-3AD203B41FA5}">
                      <a16:colId xmlns:a16="http://schemas.microsoft.com/office/drawing/2014/main" val="412848706"/>
                    </a:ext>
                  </a:extLst>
                </a:gridCol>
                <a:gridCol w="716845">
                  <a:extLst>
                    <a:ext uri="{9D8B030D-6E8A-4147-A177-3AD203B41FA5}">
                      <a16:colId xmlns:a16="http://schemas.microsoft.com/office/drawing/2014/main" val="89653432"/>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48098533"/>
                  </a:ext>
                </a:extLst>
              </a:tr>
              <a:tr h="983615">
                <a:tc>
                  <a:txBody>
                    <a:bodyPr/>
                    <a:lstStyle/>
                    <a:p>
                      <a:pPr marL="0" marR="0">
                        <a:lnSpc>
                          <a:spcPct val="107000"/>
                        </a:lnSpc>
                        <a:spcBef>
                          <a:spcPts val="0"/>
                        </a:spcBef>
                        <a:spcAft>
                          <a:spcPts val="0"/>
                        </a:spcAft>
                      </a:pPr>
                      <a:r>
                        <a:rPr lang="en-US" sz="1200">
                          <a:effectLst/>
                        </a:rPr>
                        <a:t>TS007</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High</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Success login using existing data from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Success login using existing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53951907"/>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TC001</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1.Create Login Method</a:t>
                      </a:r>
                      <a:endParaRPr lang="en-US" sz="1100" dirty="0">
                        <a:effectLst/>
                      </a:endParaRPr>
                    </a:p>
                    <a:p>
                      <a:pPr marL="0" marR="0">
                        <a:lnSpc>
                          <a:spcPct val="107000"/>
                        </a:lnSpc>
                        <a:spcBef>
                          <a:spcPts val="0"/>
                        </a:spcBef>
                        <a:spcAft>
                          <a:spcPts val="0"/>
                        </a:spcAft>
                      </a:pPr>
                      <a:r>
                        <a:rPr lang="en-SG" sz="1200" dirty="0">
                          <a:effectLst/>
                        </a:rPr>
                        <a:t>2.create new object user with existed user data inside of it.</a:t>
                      </a:r>
                      <a:endParaRPr lang="en-US" sz="1100" dirty="0">
                        <a:effectLst/>
                      </a:endParaRPr>
                    </a:p>
                    <a:p>
                      <a:pPr marL="0" marR="0">
                        <a:lnSpc>
                          <a:spcPct val="107000"/>
                        </a:lnSpc>
                        <a:spcBef>
                          <a:spcPts val="0"/>
                        </a:spcBef>
                        <a:spcAft>
                          <a:spcPts val="0"/>
                        </a:spcAft>
                      </a:pPr>
                      <a:r>
                        <a:rPr lang="en-SG" sz="1200" dirty="0">
                          <a:effectLst/>
                        </a:rPr>
                        <a:t>3.use service to check user data</a:t>
                      </a:r>
                      <a:endParaRPr lang="en-US" sz="1100" dirty="0">
                        <a:effectLst/>
                      </a:endParaRPr>
                    </a:p>
                    <a:p>
                      <a:pPr marL="0" marR="0">
                        <a:lnSpc>
                          <a:spcPct val="107000"/>
                        </a:lnSpc>
                        <a:spcBef>
                          <a:spcPts val="0"/>
                        </a:spcBef>
                        <a:spcAft>
                          <a:spcPts val="0"/>
                        </a:spcAft>
                      </a:pPr>
                      <a:r>
                        <a:rPr lang="en-SG" sz="1200" dirty="0">
                          <a:effectLst/>
                        </a:rPr>
                        <a:t>4.run test cases</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8680599"/>
                  </a:ext>
                </a:extLst>
              </a:tr>
            </a:tbl>
          </a:graphicData>
        </a:graphic>
      </p:graphicFrame>
      <p:pic>
        <p:nvPicPr>
          <p:cNvPr id="12290" name="Picture 16">
            <a:extLst>
              <a:ext uri="{FF2B5EF4-FFF2-40B4-BE49-F238E27FC236}">
                <a16:creationId xmlns:a16="http://schemas.microsoft.com/office/drawing/2014/main" id="{145CD436-BB15-4B5B-BBEB-95CD1A637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756" y="2410558"/>
            <a:ext cx="412432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7">
            <a:extLst>
              <a:ext uri="{FF2B5EF4-FFF2-40B4-BE49-F238E27FC236}">
                <a16:creationId xmlns:a16="http://schemas.microsoft.com/office/drawing/2014/main" id="{FC75AFC8-F11D-4373-BB7C-FB5111847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756" y="4257947"/>
            <a:ext cx="333375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78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Unit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Search</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3E0A3174-9A0F-47FC-9696-1B320BCA8CA4}"/>
              </a:ext>
            </a:extLst>
          </p:cNvPr>
          <p:cNvGraphicFramePr>
            <a:graphicFrameLocks noGrp="1"/>
          </p:cNvGraphicFramePr>
          <p:nvPr>
            <p:extLst>
              <p:ext uri="{D42A27DB-BD31-4B8C-83A1-F6EECF244321}">
                <p14:modId xmlns:p14="http://schemas.microsoft.com/office/powerpoint/2010/main" val="1289508159"/>
              </p:ext>
            </p:extLst>
          </p:nvPr>
        </p:nvGraphicFramePr>
        <p:xfrm>
          <a:off x="415648" y="2632675"/>
          <a:ext cx="3546418" cy="685800"/>
        </p:xfrm>
        <a:graphic>
          <a:graphicData uri="http://schemas.openxmlformats.org/drawingml/2006/table">
            <a:tbl>
              <a:tblPr firstRow="1" firstCol="1" bandRow="1">
                <a:tableStyleId>{5C22544A-7EE6-4342-B048-85BDC9FD1C3A}</a:tableStyleId>
              </a:tblPr>
              <a:tblGrid>
                <a:gridCol w="961008">
                  <a:extLst>
                    <a:ext uri="{9D8B030D-6E8A-4147-A177-3AD203B41FA5}">
                      <a16:colId xmlns:a16="http://schemas.microsoft.com/office/drawing/2014/main" val="2038493181"/>
                    </a:ext>
                  </a:extLst>
                </a:gridCol>
                <a:gridCol w="2585410">
                  <a:extLst>
                    <a:ext uri="{9D8B030D-6E8A-4147-A177-3AD203B41FA5}">
                      <a16:colId xmlns:a16="http://schemas.microsoft.com/office/drawing/2014/main" val="1426659295"/>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Search Page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01181978"/>
                  </a:ext>
                </a:extLst>
              </a:tr>
              <a:tr h="127635">
                <a:tc>
                  <a:txBody>
                    <a:bodyPr/>
                    <a:lstStyle/>
                    <a:p>
                      <a:pPr marL="0" marR="0">
                        <a:lnSpc>
                          <a:spcPct val="107000"/>
                        </a:lnSpc>
                        <a:spcBef>
                          <a:spcPts val="0"/>
                        </a:spcBef>
                        <a:spcAft>
                          <a:spcPts val="0"/>
                        </a:spcAft>
                      </a:pPr>
                      <a:r>
                        <a:rPr lang="en-SG" sz="1100">
                          <a:effectLst/>
                        </a:rPr>
                        <a:t>TS008</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281682897"/>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Search Functionality</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60450283"/>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Search for a Car</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76595299"/>
                  </a:ext>
                </a:extLst>
              </a:tr>
            </a:tbl>
          </a:graphicData>
        </a:graphic>
      </p:graphicFrame>
      <p:graphicFrame>
        <p:nvGraphicFramePr>
          <p:cNvPr id="4" name="Table 3">
            <a:extLst>
              <a:ext uri="{FF2B5EF4-FFF2-40B4-BE49-F238E27FC236}">
                <a16:creationId xmlns:a16="http://schemas.microsoft.com/office/drawing/2014/main" id="{6BDE83C6-C37E-4580-833D-6B047B61999A}"/>
              </a:ext>
            </a:extLst>
          </p:cNvPr>
          <p:cNvGraphicFramePr>
            <a:graphicFrameLocks noGrp="1"/>
          </p:cNvGraphicFramePr>
          <p:nvPr>
            <p:extLst>
              <p:ext uri="{D42A27DB-BD31-4B8C-83A1-F6EECF244321}">
                <p14:modId xmlns:p14="http://schemas.microsoft.com/office/powerpoint/2010/main" val="3873719106"/>
              </p:ext>
            </p:extLst>
          </p:nvPr>
        </p:nvGraphicFramePr>
        <p:xfrm>
          <a:off x="407369" y="3382319"/>
          <a:ext cx="6477002"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309187195"/>
                    </a:ext>
                  </a:extLst>
                </a:gridCol>
                <a:gridCol w="867960">
                  <a:extLst>
                    <a:ext uri="{9D8B030D-6E8A-4147-A177-3AD203B41FA5}">
                      <a16:colId xmlns:a16="http://schemas.microsoft.com/office/drawing/2014/main" val="490929408"/>
                    </a:ext>
                  </a:extLst>
                </a:gridCol>
                <a:gridCol w="827959">
                  <a:extLst>
                    <a:ext uri="{9D8B030D-6E8A-4147-A177-3AD203B41FA5}">
                      <a16:colId xmlns:a16="http://schemas.microsoft.com/office/drawing/2014/main" val="2629453158"/>
                    </a:ext>
                  </a:extLst>
                </a:gridCol>
                <a:gridCol w="820340">
                  <a:extLst>
                    <a:ext uri="{9D8B030D-6E8A-4147-A177-3AD203B41FA5}">
                      <a16:colId xmlns:a16="http://schemas.microsoft.com/office/drawing/2014/main" val="940378291"/>
                    </a:ext>
                  </a:extLst>
                </a:gridCol>
                <a:gridCol w="1379720">
                  <a:extLst>
                    <a:ext uri="{9D8B030D-6E8A-4147-A177-3AD203B41FA5}">
                      <a16:colId xmlns:a16="http://schemas.microsoft.com/office/drawing/2014/main" val="2687845183"/>
                    </a:ext>
                  </a:extLst>
                </a:gridCol>
                <a:gridCol w="963836">
                  <a:extLst>
                    <a:ext uri="{9D8B030D-6E8A-4147-A177-3AD203B41FA5}">
                      <a16:colId xmlns:a16="http://schemas.microsoft.com/office/drawing/2014/main" val="3415140614"/>
                    </a:ext>
                  </a:extLst>
                </a:gridCol>
                <a:gridCol w="716845">
                  <a:extLst>
                    <a:ext uri="{9D8B030D-6E8A-4147-A177-3AD203B41FA5}">
                      <a16:colId xmlns:a16="http://schemas.microsoft.com/office/drawing/2014/main" val="2027790153"/>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80537894"/>
                  </a:ext>
                </a:extLst>
              </a:tr>
              <a:tr h="983615">
                <a:tc>
                  <a:txBody>
                    <a:bodyPr/>
                    <a:lstStyle/>
                    <a:p>
                      <a:pPr marL="0" marR="0">
                        <a:lnSpc>
                          <a:spcPct val="107000"/>
                        </a:lnSpc>
                        <a:spcBef>
                          <a:spcPts val="0"/>
                        </a:spcBef>
                        <a:spcAft>
                          <a:spcPts val="0"/>
                        </a:spcAft>
                      </a:pPr>
                      <a:r>
                        <a:rPr lang="en-US" sz="1200">
                          <a:effectLst/>
                        </a:rPr>
                        <a:t>TS008</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Moderate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Display the searched car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Car not founded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34597183"/>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1.Create Search Method</a:t>
                      </a:r>
                      <a:endParaRPr lang="en-US" sz="1100" dirty="0">
                        <a:effectLst/>
                      </a:endParaRPr>
                    </a:p>
                    <a:p>
                      <a:pPr marL="0" marR="0">
                        <a:lnSpc>
                          <a:spcPct val="107000"/>
                        </a:lnSpc>
                        <a:spcBef>
                          <a:spcPts val="0"/>
                        </a:spcBef>
                        <a:spcAft>
                          <a:spcPts val="0"/>
                        </a:spcAft>
                      </a:pPr>
                      <a:r>
                        <a:rPr lang="en-SG" sz="1200" dirty="0">
                          <a:effectLst/>
                        </a:rPr>
                        <a:t>2.create new object car.</a:t>
                      </a:r>
                      <a:endParaRPr lang="en-US" sz="1100" dirty="0">
                        <a:effectLst/>
                      </a:endParaRPr>
                    </a:p>
                    <a:p>
                      <a:pPr marL="0" marR="0">
                        <a:lnSpc>
                          <a:spcPct val="107000"/>
                        </a:lnSpc>
                        <a:spcBef>
                          <a:spcPts val="0"/>
                        </a:spcBef>
                        <a:spcAft>
                          <a:spcPts val="0"/>
                        </a:spcAft>
                      </a:pPr>
                      <a:r>
                        <a:rPr lang="en-SG" sz="1200" dirty="0">
                          <a:effectLst/>
                        </a:rPr>
                        <a:t>3.use service to search car.</a:t>
                      </a:r>
                      <a:endParaRPr lang="en-US" sz="1100" dirty="0">
                        <a:effectLst/>
                      </a:endParaRPr>
                    </a:p>
                    <a:p>
                      <a:pPr marL="0" marR="0">
                        <a:lnSpc>
                          <a:spcPct val="107000"/>
                        </a:lnSpc>
                        <a:spcBef>
                          <a:spcPts val="0"/>
                        </a:spcBef>
                        <a:spcAft>
                          <a:spcPts val="0"/>
                        </a:spcAft>
                      </a:pPr>
                      <a:r>
                        <a:rPr lang="en-SG" sz="1200" dirty="0">
                          <a:effectLst/>
                        </a:rPr>
                        <a:t>4.run test cases</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9213712"/>
                  </a:ext>
                </a:extLst>
              </a:tr>
            </a:tbl>
          </a:graphicData>
        </a:graphic>
      </p:graphicFrame>
      <p:pic>
        <p:nvPicPr>
          <p:cNvPr id="13314" name="Picture 27">
            <a:extLst>
              <a:ext uri="{FF2B5EF4-FFF2-40B4-BE49-F238E27FC236}">
                <a16:creationId xmlns:a16="http://schemas.microsoft.com/office/drawing/2014/main" id="{9BD28743-32BF-4F40-A9DE-0C3551104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8730" y="2413335"/>
            <a:ext cx="46482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28">
            <a:extLst>
              <a:ext uri="{FF2B5EF4-FFF2-40B4-BE49-F238E27FC236}">
                <a16:creationId xmlns:a16="http://schemas.microsoft.com/office/drawing/2014/main" id="{17998FCE-A1E2-4E7C-B7DA-5C5EA5BDD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731" y="4667929"/>
            <a:ext cx="46482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02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Unit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View All Car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718FBB1F-C5C3-4F28-B05E-CE2634E76462}"/>
              </a:ext>
            </a:extLst>
          </p:cNvPr>
          <p:cNvGraphicFramePr>
            <a:graphicFrameLocks noGrp="1"/>
          </p:cNvGraphicFramePr>
          <p:nvPr>
            <p:extLst>
              <p:ext uri="{D42A27DB-BD31-4B8C-83A1-F6EECF244321}">
                <p14:modId xmlns:p14="http://schemas.microsoft.com/office/powerpoint/2010/main" val="1719724705"/>
              </p:ext>
            </p:extLst>
          </p:nvPr>
        </p:nvGraphicFramePr>
        <p:xfrm>
          <a:off x="407369" y="2623937"/>
          <a:ext cx="3273356" cy="865188"/>
        </p:xfrm>
        <a:graphic>
          <a:graphicData uri="http://schemas.openxmlformats.org/drawingml/2006/table">
            <a:tbl>
              <a:tblPr firstRow="1" firstCol="1" bandRow="1">
                <a:tableStyleId>{5C22544A-7EE6-4342-B048-85BDC9FD1C3A}</a:tableStyleId>
              </a:tblPr>
              <a:tblGrid>
                <a:gridCol w="887014">
                  <a:extLst>
                    <a:ext uri="{9D8B030D-6E8A-4147-A177-3AD203B41FA5}">
                      <a16:colId xmlns:a16="http://schemas.microsoft.com/office/drawing/2014/main" val="527757741"/>
                    </a:ext>
                  </a:extLst>
                </a:gridCol>
                <a:gridCol w="2386342">
                  <a:extLst>
                    <a:ext uri="{9D8B030D-6E8A-4147-A177-3AD203B41FA5}">
                      <a16:colId xmlns:a16="http://schemas.microsoft.com/office/drawing/2014/main" val="520242984"/>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View Car Page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17045358"/>
                  </a:ext>
                </a:extLst>
              </a:tr>
              <a:tr h="127635">
                <a:tc>
                  <a:txBody>
                    <a:bodyPr/>
                    <a:lstStyle/>
                    <a:p>
                      <a:pPr marL="0" marR="0">
                        <a:lnSpc>
                          <a:spcPct val="107000"/>
                        </a:lnSpc>
                        <a:spcBef>
                          <a:spcPts val="0"/>
                        </a:spcBef>
                        <a:spcAft>
                          <a:spcPts val="0"/>
                        </a:spcAft>
                      </a:pPr>
                      <a:r>
                        <a:rPr lang="en-SG" sz="1100" dirty="0">
                          <a:effectLst/>
                        </a:rPr>
                        <a:t>TS009</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544917936"/>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View Car Functionality</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44913087"/>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Display</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53471961"/>
                  </a:ext>
                </a:extLst>
              </a:tr>
            </a:tbl>
          </a:graphicData>
        </a:graphic>
      </p:graphicFrame>
      <p:graphicFrame>
        <p:nvGraphicFramePr>
          <p:cNvPr id="4" name="Table 3">
            <a:extLst>
              <a:ext uri="{FF2B5EF4-FFF2-40B4-BE49-F238E27FC236}">
                <a16:creationId xmlns:a16="http://schemas.microsoft.com/office/drawing/2014/main" id="{DAD16401-E967-428D-809F-22B5D8B08FBA}"/>
              </a:ext>
            </a:extLst>
          </p:cNvPr>
          <p:cNvGraphicFramePr>
            <a:graphicFrameLocks noGrp="1"/>
          </p:cNvGraphicFramePr>
          <p:nvPr>
            <p:extLst>
              <p:ext uri="{D42A27DB-BD31-4B8C-83A1-F6EECF244321}">
                <p14:modId xmlns:p14="http://schemas.microsoft.com/office/powerpoint/2010/main" val="2955297125"/>
              </p:ext>
            </p:extLst>
          </p:nvPr>
        </p:nvGraphicFramePr>
        <p:xfrm>
          <a:off x="392134" y="3496295"/>
          <a:ext cx="6477002"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3502482931"/>
                    </a:ext>
                  </a:extLst>
                </a:gridCol>
                <a:gridCol w="867960">
                  <a:extLst>
                    <a:ext uri="{9D8B030D-6E8A-4147-A177-3AD203B41FA5}">
                      <a16:colId xmlns:a16="http://schemas.microsoft.com/office/drawing/2014/main" val="2012597984"/>
                    </a:ext>
                  </a:extLst>
                </a:gridCol>
                <a:gridCol w="827959">
                  <a:extLst>
                    <a:ext uri="{9D8B030D-6E8A-4147-A177-3AD203B41FA5}">
                      <a16:colId xmlns:a16="http://schemas.microsoft.com/office/drawing/2014/main" val="2125161514"/>
                    </a:ext>
                  </a:extLst>
                </a:gridCol>
                <a:gridCol w="820340">
                  <a:extLst>
                    <a:ext uri="{9D8B030D-6E8A-4147-A177-3AD203B41FA5}">
                      <a16:colId xmlns:a16="http://schemas.microsoft.com/office/drawing/2014/main" val="2924534674"/>
                    </a:ext>
                  </a:extLst>
                </a:gridCol>
                <a:gridCol w="1379720">
                  <a:extLst>
                    <a:ext uri="{9D8B030D-6E8A-4147-A177-3AD203B41FA5}">
                      <a16:colId xmlns:a16="http://schemas.microsoft.com/office/drawing/2014/main" val="3521354556"/>
                    </a:ext>
                  </a:extLst>
                </a:gridCol>
                <a:gridCol w="963836">
                  <a:extLst>
                    <a:ext uri="{9D8B030D-6E8A-4147-A177-3AD203B41FA5}">
                      <a16:colId xmlns:a16="http://schemas.microsoft.com/office/drawing/2014/main" val="3740146871"/>
                    </a:ext>
                  </a:extLst>
                </a:gridCol>
                <a:gridCol w="716845">
                  <a:extLst>
                    <a:ext uri="{9D8B030D-6E8A-4147-A177-3AD203B41FA5}">
                      <a16:colId xmlns:a16="http://schemas.microsoft.com/office/drawing/2014/main" val="2969951066"/>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64780711"/>
                  </a:ext>
                </a:extLst>
              </a:tr>
              <a:tr h="983615">
                <a:tc>
                  <a:txBody>
                    <a:bodyPr/>
                    <a:lstStyle/>
                    <a:p>
                      <a:pPr marL="0" marR="0">
                        <a:lnSpc>
                          <a:spcPct val="107000"/>
                        </a:lnSpc>
                        <a:spcBef>
                          <a:spcPts val="0"/>
                        </a:spcBef>
                        <a:spcAft>
                          <a:spcPts val="0"/>
                        </a:spcAft>
                      </a:pPr>
                      <a:r>
                        <a:rPr lang="en-US" sz="1200">
                          <a:effectLst/>
                        </a:rPr>
                        <a:t>TS009</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Moderate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List of car appear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List of car appear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90677885"/>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1.Create View Car Method</a:t>
                      </a:r>
                      <a:endParaRPr lang="en-US" sz="1100" dirty="0">
                        <a:effectLst/>
                      </a:endParaRPr>
                    </a:p>
                    <a:p>
                      <a:pPr marL="0" marR="0">
                        <a:lnSpc>
                          <a:spcPct val="107000"/>
                        </a:lnSpc>
                        <a:spcBef>
                          <a:spcPts val="0"/>
                        </a:spcBef>
                        <a:spcAft>
                          <a:spcPts val="0"/>
                        </a:spcAft>
                      </a:pPr>
                      <a:r>
                        <a:rPr lang="en-SG" sz="1200" dirty="0">
                          <a:effectLst/>
                        </a:rPr>
                        <a:t>2.create new list of object with car data inside of it.</a:t>
                      </a:r>
                      <a:endParaRPr lang="en-US" sz="1100" dirty="0">
                        <a:effectLst/>
                      </a:endParaRPr>
                    </a:p>
                    <a:p>
                      <a:pPr marL="0" marR="0">
                        <a:lnSpc>
                          <a:spcPct val="107000"/>
                        </a:lnSpc>
                        <a:spcBef>
                          <a:spcPts val="0"/>
                        </a:spcBef>
                        <a:spcAft>
                          <a:spcPts val="0"/>
                        </a:spcAft>
                      </a:pPr>
                      <a:r>
                        <a:rPr lang="en-SG" sz="1200" dirty="0">
                          <a:effectLst/>
                        </a:rPr>
                        <a:t>3.use service to display them all</a:t>
                      </a:r>
                      <a:endParaRPr lang="en-US" sz="1100" dirty="0">
                        <a:effectLst/>
                      </a:endParaRPr>
                    </a:p>
                    <a:p>
                      <a:pPr marL="0" marR="0">
                        <a:lnSpc>
                          <a:spcPct val="107000"/>
                        </a:lnSpc>
                        <a:spcBef>
                          <a:spcPts val="0"/>
                        </a:spcBef>
                        <a:spcAft>
                          <a:spcPts val="0"/>
                        </a:spcAft>
                      </a:pPr>
                      <a:r>
                        <a:rPr lang="en-SG" sz="1200" dirty="0">
                          <a:effectLst/>
                        </a:rPr>
                        <a:t>4.run test cases</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67672833"/>
                  </a:ext>
                </a:extLst>
              </a:tr>
            </a:tbl>
          </a:graphicData>
        </a:graphic>
      </p:graphicFrame>
      <p:pic>
        <p:nvPicPr>
          <p:cNvPr id="14338" name="Picture 20">
            <a:extLst>
              <a:ext uri="{FF2B5EF4-FFF2-40B4-BE49-F238E27FC236}">
                <a16:creationId xmlns:a16="http://schemas.microsoft.com/office/drawing/2014/main" id="{D337D0E8-410E-462A-8C51-336CCBC6F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7583" y="2357437"/>
            <a:ext cx="40386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25">
            <a:extLst>
              <a:ext uri="{FF2B5EF4-FFF2-40B4-BE49-F238E27FC236}">
                <a16:creationId xmlns:a16="http://schemas.microsoft.com/office/drawing/2014/main" id="{5B706D43-B1EA-4DB4-9DA6-989FAB590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583" y="4566587"/>
            <a:ext cx="40386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11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1560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a:solidFill>
                  <a:schemeClr val="bg1"/>
                </a:solidFill>
                <a:latin typeface="Cambria" panose="02040503050406030204" pitchFamily="18" charset="0"/>
                <a:ea typeface="Cambria" panose="02040503050406030204" pitchFamily="18" charset="0"/>
                <a:cs typeface="Arial" panose="020B0604020202020204" pitchFamily="34" charset="0"/>
              </a:rPr>
              <a:t>Contents</a:t>
            </a:r>
          </a:p>
        </p:txBody>
      </p:sp>
      <p:graphicFrame>
        <p:nvGraphicFramePr>
          <p:cNvPr id="2" name="Table 1">
            <a:extLst>
              <a:ext uri="{FF2B5EF4-FFF2-40B4-BE49-F238E27FC236}">
                <a16:creationId xmlns:a16="http://schemas.microsoft.com/office/drawing/2014/main" id="{6F2896E3-39EB-4ECA-AD65-AB059FA4FCC5}"/>
              </a:ext>
            </a:extLst>
          </p:cNvPr>
          <p:cNvGraphicFramePr>
            <a:graphicFrameLocks noGrp="1"/>
          </p:cNvGraphicFramePr>
          <p:nvPr>
            <p:extLst>
              <p:ext uri="{D42A27DB-BD31-4B8C-83A1-F6EECF244321}">
                <p14:modId xmlns:p14="http://schemas.microsoft.com/office/powerpoint/2010/main" val="3079388726"/>
              </p:ext>
            </p:extLst>
          </p:nvPr>
        </p:nvGraphicFramePr>
        <p:xfrm>
          <a:off x="1703388" y="1182418"/>
          <a:ext cx="8569076" cy="5375538"/>
        </p:xfrm>
        <a:graphic>
          <a:graphicData uri="http://schemas.openxmlformats.org/drawingml/2006/table">
            <a:tbl>
              <a:tblPr firstRow="1" bandRow="1">
                <a:tableStyleId>{5C22544A-7EE6-4342-B048-85BDC9FD1C3A}</a:tableStyleId>
              </a:tblPr>
              <a:tblGrid>
                <a:gridCol w="1193182">
                  <a:extLst>
                    <a:ext uri="{9D8B030D-6E8A-4147-A177-3AD203B41FA5}">
                      <a16:colId xmlns:a16="http://schemas.microsoft.com/office/drawing/2014/main" val="2834307532"/>
                    </a:ext>
                  </a:extLst>
                </a:gridCol>
                <a:gridCol w="7375894">
                  <a:extLst>
                    <a:ext uri="{9D8B030D-6E8A-4147-A177-3AD203B41FA5}">
                      <a16:colId xmlns:a16="http://schemas.microsoft.com/office/drawing/2014/main" val="4186691054"/>
                    </a:ext>
                  </a:extLst>
                </a:gridCol>
              </a:tblGrid>
              <a:tr h="383967">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383967">
                <a:tc>
                  <a:txBody>
                    <a:bodyPr/>
                    <a:lstStyle/>
                    <a:p>
                      <a:pPr algn="ctr"/>
                      <a:r>
                        <a:rPr lang="en-SG" sz="1600" dirty="0">
                          <a:latin typeface="+mn-lt"/>
                        </a:rPr>
                        <a:t>01</a:t>
                      </a:r>
                    </a:p>
                  </a:txBody>
                  <a:tcPr marL="91436" marR="91436" marT="45709" marB="45709" anchor="ctr"/>
                </a:tc>
                <a:tc>
                  <a:txBody>
                    <a:bodyPr/>
                    <a:lstStyle/>
                    <a:p>
                      <a:pPr algn="l" fontAlgn="b"/>
                      <a:r>
                        <a:rPr lang="en-SG" sz="1600" b="0" i="0" u="none" strike="noStrike" dirty="0">
                          <a:solidFill>
                            <a:srgbClr val="000000"/>
                          </a:solidFill>
                          <a:effectLst/>
                          <a:latin typeface="+mn-lt"/>
                        </a:rPr>
                        <a:t> List of software used</a:t>
                      </a:r>
                    </a:p>
                  </a:txBody>
                  <a:tcPr marL="6350" marR="6350" marT="6351" marB="0" anchor="b"/>
                </a:tc>
                <a:extLst>
                  <a:ext uri="{0D108BD9-81ED-4DB2-BD59-A6C34878D82A}">
                    <a16:rowId xmlns:a16="http://schemas.microsoft.com/office/drawing/2014/main" val="3383460755"/>
                  </a:ext>
                </a:extLst>
              </a:tr>
              <a:tr h="383967">
                <a:tc>
                  <a:txBody>
                    <a:bodyPr/>
                    <a:lstStyle/>
                    <a:p>
                      <a:pPr algn="ctr"/>
                      <a:r>
                        <a:rPr lang="en-SG" sz="1600" dirty="0">
                          <a:latin typeface="+mn-lt"/>
                        </a:rPr>
                        <a:t>02</a:t>
                      </a:r>
                    </a:p>
                  </a:txBody>
                  <a:tcPr marL="91436" marR="91436" marT="45709" marB="45709" anchor="ctr"/>
                </a:tc>
                <a:tc>
                  <a:txBody>
                    <a:bodyPr/>
                    <a:lstStyle/>
                    <a:p>
                      <a:pPr algn="l" fontAlgn="b"/>
                      <a:r>
                        <a:rPr lang="en-SG" sz="1600" b="0" i="0" u="none" strike="noStrike" dirty="0">
                          <a:solidFill>
                            <a:srgbClr val="000000"/>
                          </a:solidFill>
                          <a:effectLst/>
                          <a:latin typeface="+mn-lt"/>
                        </a:rPr>
                        <a:t> Business Process</a:t>
                      </a:r>
                    </a:p>
                  </a:txBody>
                  <a:tcPr marL="6350" marR="6350" marT="6351" marB="0" anchor="b"/>
                </a:tc>
                <a:extLst>
                  <a:ext uri="{0D108BD9-81ED-4DB2-BD59-A6C34878D82A}">
                    <a16:rowId xmlns:a16="http://schemas.microsoft.com/office/drawing/2014/main" val="3888214698"/>
                  </a:ext>
                </a:extLst>
              </a:tr>
              <a:tr h="383967">
                <a:tc>
                  <a:txBody>
                    <a:bodyPr/>
                    <a:lstStyle/>
                    <a:p>
                      <a:pPr algn="ctr"/>
                      <a:r>
                        <a:rPr lang="en-SG" sz="1600" dirty="0">
                          <a:latin typeface="+mn-lt"/>
                        </a:rPr>
                        <a:t>03</a:t>
                      </a:r>
                    </a:p>
                  </a:txBody>
                  <a:tcPr marL="91436" marR="91436" marT="45709" marB="45709" anchor="ctr"/>
                </a:tc>
                <a:tc>
                  <a:txBody>
                    <a:bodyPr/>
                    <a:lstStyle/>
                    <a:p>
                      <a:pPr algn="l"/>
                      <a:r>
                        <a:rPr lang="en-US" sz="1600" dirty="0"/>
                        <a:t> Project Plan</a:t>
                      </a:r>
                    </a:p>
                  </a:txBody>
                  <a:tcPr marL="6350" marR="6350" marT="6351" marB="0" anchor="b"/>
                </a:tc>
                <a:extLst>
                  <a:ext uri="{0D108BD9-81ED-4DB2-BD59-A6C34878D82A}">
                    <a16:rowId xmlns:a16="http://schemas.microsoft.com/office/drawing/2014/main" val="2803516679"/>
                  </a:ext>
                </a:extLst>
              </a:tr>
              <a:tr h="383967">
                <a:tc>
                  <a:txBody>
                    <a:bodyPr/>
                    <a:lstStyle/>
                    <a:p>
                      <a:pPr algn="ctr"/>
                      <a:r>
                        <a:rPr lang="en-SG" sz="1600" dirty="0">
                          <a:latin typeface="+mn-lt"/>
                        </a:rPr>
                        <a:t>04</a:t>
                      </a:r>
                    </a:p>
                  </a:txBody>
                  <a:tcPr marL="91436" marR="91436" marT="45709" marB="45709" anchor="ctr"/>
                </a:tc>
                <a:tc>
                  <a:txBody>
                    <a:bodyPr/>
                    <a:lstStyle/>
                    <a:p>
                      <a:pPr algn="l"/>
                      <a:r>
                        <a:rPr lang="en-US" sz="1600" b="0" i="0" u="none" strike="noStrike" dirty="0">
                          <a:solidFill>
                            <a:srgbClr val="000000"/>
                          </a:solidFill>
                          <a:effectLst/>
                          <a:latin typeface="+mn-lt"/>
                        </a:rPr>
                        <a:t> </a:t>
                      </a:r>
                      <a:r>
                        <a:rPr lang="en-SG" sz="1600" b="0" i="0" u="none" strike="noStrike" dirty="0">
                          <a:solidFill>
                            <a:srgbClr val="000000"/>
                          </a:solidFill>
                          <a:effectLst/>
                          <a:latin typeface="+mn-lt"/>
                        </a:rPr>
                        <a:t>Stages of Risk Based Testing models</a:t>
                      </a:r>
                      <a:endParaRPr lang="en-US" sz="1600" dirty="0"/>
                    </a:p>
                  </a:txBody>
                  <a:tcPr marL="6350" marR="6350" marT="6351" marB="0" anchor="b"/>
                </a:tc>
                <a:extLst>
                  <a:ext uri="{0D108BD9-81ED-4DB2-BD59-A6C34878D82A}">
                    <a16:rowId xmlns:a16="http://schemas.microsoft.com/office/drawing/2014/main" val="1429497512"/>
                  </a:ext>
                </a:extLst>
              </a:tr>
              <a:tr h="383967">
                <a:tc>
                  <a:txBody>
                    <a:bodyPr/>
                    <a:lstStyle/>
                    <a:p>
                      <a:pPr algn="ctr"/>
                      <a:r>
                        <a:rPr lang="en-SG" sz="1600" dirty="0">
                          <a:latin typeface="+mn-lt"/>
                        </a:rPr>
                        <a:t>05</a:t>
                      </a:r>
                    </a:p>
                  </a:txBody>
                  <a:tcPr marL="91436" marR="91436" marT="45709" marB="45709" anchor="ctr"/>
                </a:tc>
                <a:tc>
                  <a:txBody>
                    <a:bodyPr/>
                    <a:lstStyle/>
                    <a:p>
                      <a:pPr algn="l"/>
                      <a:r>
                        <a:rPr lang="en-US" sz="1600" dirty="0"/>
                        <a:t> Types of risks</a:t>
                      </a:r>
                    </a:p>
                  </a:txBody>
                  <a:tcPr marL="6350" marR="6350" marT="6351" marB="0" anchor="b"/>
                </a:tc>
                <a:extLst>
                  <a:ext uri="{0D108BD9-81ED-4DB2-BD59-A6C34878D82A}">
                    <a16:rowId xmlns:a16="http://schemas.microsoft.com/office/drawing/2014/main" val="2323112843"/>
                  </a:ext>
                </a:extLst>
              </a:tr>
              <a:tr h="383967">
                <a:tc>
                  <a:txBody>
                    <a:bodyPr/>
                    <a:lstStyle/>
                    <a:p>
                      <a:pPr algn="ctr"/>
                      <a:r>
                        <a:rPr lang="en-SG" sz="1600" dirty="0">
                          <a:latin typeface="+mn-lt"/>
                        </a:rPr>
                        <a:t>06</a:t>
                      </a:r>
                    </a:p>
                  </a:txBody>
                  <a:tcPr marL="91436" marR="91436" marT="45709" marB="45709" anchor="ctr"/>
                </a:tc>
                <a:tc>
                  <a:txBody>
                    <a:bodyPr/>
                    <a:lstStyle/>
                    <a:p>
                      <a:pPr algn="l"/>
                      <a:r>
                        <a:rPr lang="en-US" sz="1600" dirty="0"/>
                        <a:t> Risk Based Testing Strategies</a:t>
                      </a:r>
                    </a:p>
                  </a:txBody>
                  <a:tcPr marL="6350" marR="6350" marT="6351" marB="0" anchor="b"/>
                </a:tc>
                <a:extLst>
                  <a:ext uri="{0D108BD9-81ED-4DB2-BD59-A6C34878D82A}">
                    <a16:rowId xmlns:a16="http://schemas.microsoft.com/office/drawing/2014/main" val="1257684296"/>
                  </a:ext>
                </a:extLst>
              </a:tr>
              <a:tr h="383967">
                <a:tc>
                  <a:txBody>
                    <a:bodyPr/>
                    <a:lstStyle/>
                    <a:p>
                      <a:pPr algn="ctr"/>
                      <a:r>
                        <a:rPr lang="en-SG" sz="1600" dirty="0">
                          <a:latin typeface="+mn-lt"/>
                        </a:rPr>
                        <a:t>07</a:t>
                      </a:r>
                    </a:p>
                  </a:txBody>
                  <a:tcPr marL="91436" marR="91436" marT="45709" marB="45709" anchor="ctr"/>
                </a:tc>
                <a:tc>
                  <a:txBody>
                    <a:bodyPr/>
                    <a:lstStyle/>
                    <a:p>
                      <a:pPr algn="l" fontAlgn="b"/>
                      <a:r>
                        <a:rPr lang="en-SG" sz="1600" b="0" i="0" u="none" strike="noStrike" dirty="0">
                          <a:solidFill>
                            <a:srgbClr val="000000"/>
                          </a:solidFill>
                          <a:effectLst/>
                          <a:latin typeface="+mn-lt"/>
                        </a:rPr>
                        <a:t> Qualitative and Quantitative Risk Analysis </a:t>
                      </a:r>
                    </a:p>
                  </a:txBody>
                  <a:tcPr marL="6350" marR="6350" marT="6351" marB="0" anchor="b"/>
                </a:tc>
                <a:extLst>
                  <a:ext uri="{0D108BD9-81ED-4DB2-BD59-A6C34878D82A}">
                    <a16:rowId xmlns:a16="http://schemas.microsoft.com/office/drawing/2014/main" val="3512515867"/>
                  </a:ext>
                </a:extLst>
              </a:tr>
              <a:tr h="383967">
                <a:tc>
                  <a:txBody>
                    <a:bodyPr/>
                    <a:lstStyle/>
                    <a:p>
                      <a:pPr algn="ctr"/>
                      <a:r>
                        <a:rPr lang="en-SG" sz="1600" dirty="0">
                          <a:latin typeface="+mn-lt"/>
                        </a:rPr>
                        <a:t>08</a:t>
                      </a:r>
                    </a:p>
                  </a:txBody>
                  <a:tcPr marL="91436" marR="91436" marT="45709" marB="45709" anchor="ctr"/>
                </a:tc>
                <a:tc>
                  <a:txBody>
                    <a:bodyPr/>
                    <a:lstStyle/>
                    <a:p>
                      <a:pPr marL="0" marR="0" lvl="0" indent="0" algn="l" defTabSz="342900" rtl="0" eaLnBrk="1" fontAlgn="b" latinLnBrk="0" hangingPunct="1">
                        <a:lnSpc>
                          <a:spcPct val="100000"/>
                        </a:lnSpc>
                        <a:spcBef>
                          <a:spcPts val="0"/>
                        </a:spcBef>
                        <a:spcAft>
                          <a:spcPts val="0"/>
                        </a:spcAft>
                        <a:buClrTx/>
                        <a:buSzTx/>
                        <a:buFontTx/>
                        <a:buNone/>
                        <a:tabLst/>
                        <a:defRPr/>
                      </a:pPr>
                      <a:r>
                        <a:rPr lang="en-SG" sz="1600" b="0" i="0" u="none" strike="noStrike" dirty="0">
                          <a:solidFill>
                            <a:srgbClr val="000000"/>
                          </a:solidFill>
                          <a:effectLst/>
                          <a:latin typeface="+mn-lt"/>
                        </a:rPr>
                        <a:t> Security Testing</a:t>
                      </a:r>
                    </a:p>
                  </a:txBody>
                  <a:tcPr marL="6350" marR="6350" marT="6351" marB="0" anchor="b"/>
                </a:tc>
                <a:extLst>
                  <a:ext uri="{0D108BD9-81ED-4DB2-BD59-A6C34878D82A}">
                    <a16:rowId xmlns:a16="http://schemas.microsoft.com/office/drawing/2014/main" val="1297185499"/>
                  </a:ext>
                </a:extLst>
              </a:tr>
              <a:tr h="383967">
                <a:tc>
                  <a:txBody>
                    <a:bodyPr/>
                    <a:lstStyle/>
                    <a:p>
                      <a:pPr algn="ctr"/>
                      <a:r>
                        <a:rPr lang="en-SG" sz="1600" dirty="0">
                          <a:latin typeface="+mn-lt"/>
                        </a:rPr>
                        <a:t>09</a:t>
                      </a:r>
                    </a:p>
                  </a:txBody>
                  <a:tcPr marL="91436" marR="91436" marT="45709" marB="45709" anchor="ctr"/>
                </a:tc>
                <a:tc>
                  <a:txBody>
                    <a:bodyPr/>
                    <a:lstStyle/>
                    <a:p>
                      <a:pPr algn="l" fontAlgn="b"/>
                      <a:r>
                        <a:rPr lang="en-SG" sz="1600" b="0" i="0" u="none" strike="noStrike" dirty="0">
                          <a:solidFill>
                            <a:srgbClr val="000000"/>
                          </a:solidFill>
                          <a:effectLst/>
                          <a:latin typeface="+mn-lt"/>
                        </a:rPr>
                        <a:t> Test plans and Test cases</a:t>
                      </a:r>
                    </a:p>
                  </a:txBody>
                  <a:tcPr marL="6350" marR="6350" marT="6351" marB="0" anchor="b"/>
                </a:tc>
                <a:extLst>
                  <a:ext uri="{0D108BD9-81ED-4DB2-BD59-A6C34878D82A}">
                    <a16:rowId xmlns:a16="http://schemas.microsoft.com/office/drawing/2014/main" val="3134097065"/>
                  </a:ext>
                </a:extLst>
              </a:tr>
              <a:tr h="383967">
                <a:tc>
                  <a:txBody>
                    <a:bodyPr/>
                    <a:lstStyle/>
                    <a:p>
                      <a:pPr algn="ctr"/>
                      <a:r>
                        <a:rPr lang="en-SG" sz="1600" dirty="0">
                          <a:latin typeface="+mn-lt"/>
                        </a:rPr>
                        <a:t>10</a:t>
                      </a:r>
                    </a:p>
                  </a:txBody>
                  <a:tcPr marL="91436" marR="91436" marT="45709" marB="45709" anchor="ctr"/>
                </a:tc>
                <a:tc>
                  <a:txBody>
                    <a:bodyPr/>
                    <a:lstStyle/>
                    <a:p>
                      <a:pPr algn="l" fontAlgn="b"/>
                      <a:r>
                        <a:rPr lang="en-SG" sz="1600" b="0" i="0" u="none" strike="noStrike" dirty="0">
                          <a:solidFill>
                            <a:srgbClr val="000000"/>
                          </a:solidFill>
                          <a:effectLst/>
                          <a:latin typeface="+mn-lt"/>
                        </a:rPr>
                        <a:t> Logs of Test Results</a:t>
                      </a:r>
                    </a:p>
                  </a:txBody>
                  <a:tcPr marL="6350" marR="6350" marT="6351" marB="0" anchor="b"/>
                </a:tc>
                <a:extLst>
                  <a:ext uri="{0D108BD9-81ED-4DB2-BD59-A6C34878D82A}">
                    <a16:rowId xmlns:a16="http://schemas.microsoft.com/office/drawing/2014/main" val="1391025220"/>
                  </a:ext>
                </a:extLst>
              </a:tr>
              <a:tr h="383967">
                <a:tc>
                  <a:txBody>
                    <a:bodyPr/>
                    <a:lstStyle/>
                    <a:p>
                      <a:pPr algn="ctr"/>
                      <a:r>
                        <a:rPr lang="en-SG" sz="1600" dirty="0">
                          <a:latin typeface="+mn-lt"/>
                        </a:rPr>
                        <a:t>11</a:t>
                      </a:r>
                    </a:p>
                  </a:txBody>
                  <a:tcPr marL="91436" marR="91436" marT="45709" marB="45709" anchor="ctr"/>
                </a:tc>
                <a:tc>
                  <a:txBody>
                    <a:bodyPr/>
                    <a:lstStyle/>
                    <a:p>
                      <a:pPr algn="l" fontAlgn="b"/>
                      <a:r>
                        <a:rPr lang="en-SG" sz="1600" b="0" i="0" u="none" strike="noStrike" dirty="0">
                          <a:solidFill>
                            <a:srgbClr val="000000"/>
                          </a:solidFill>
                          <a:effectLst/>
                          <a:latin typeface="+mn-lt"/>
                        </a:rPr>
                        <a:t> Modifications of fail Test Cases</a:t>
                      </a:r>
                    </a:p>
                  </a:txBody>
                  <a:tcPr marL="6350" marR="6350" marT="6351" marB="0" anchor="b"/>
                </a:tc>
                <a:extLst>
                  <a:ext uri="{0D108BD9-81ED-4DB2-BD59-A6C34878D82A}">
                    <a16:rowId xmlns:a16="http://schemas.microsoft.com/office/drawing/2014/main" val="547760610"/>
                  </a:ext>
                </a:extLst>
              </a:tr>
              <a:tr h="383967">
                <a:tc>
                  <a:txBody>
                    <a:bodyPr/>
                    <a:lstStyle/>
                    <a:p>
                      <a:pPr algn="ctr"/>
                      <a:r>
                        <a:rPr lang="en-SG" sz="1600" dirty="0">
                          <a:latin typeface="+mn-lt"/>
                        </a:rPr>
                        <a:t>12</a:t>
                      </a:r>
                    </a:p>
                  </a:txBody>
                  <a:tcPr marL="91436" marR="91436" marT="45709" marB="45709" anchor="ctr"/>
                </a:tc>
                <a:tc>
                  <a:txBody>
                    <a:bodyPr/>
                    <a:lstStyle/>
                    <a:p>
                      <a:pPr algn="l" fontAlgn="b"/>
                      <a:r>
                        <a:rPr lang="en-SG" sz="1600" b="0" i="0" u="none" strike="noStrike" dirty="0">
                          <a:solidFill>
                            <a:srgbClr val="000000"/>
                          </a:solidFill>
                          <a:effectLst/>
                          <a:latin typeface="+mn-lt"/>
                        </a:rPr>
                        <a:t> Effectiveness of RBT strategy</a:t>
                      </a:r>
                    </a:p>
                  </a:txBody>
                  <a:tcPr marL="6350" marR="6350" marT="6351" marB="0" anchor="b"/>
                </a:tc>
                <a:extLst>
                  <a:ext uri="{0D108BD9-81ED-4DB2-BD59-A6C34878D82A}">
                    <a16:rowId xmlns:a16="http://schemas.microsoft.com/office/drawing/2014/main" val="2359766755"/>
                  </a:ext>
                </a:extLst>
              </a:tr>
              <a:tr h="383967">
                <a:tc>
                  <a:txBody>
                    <a:bodyPr/>
                    <a:lstStyle/>
                    <a:p>
                      <a:pPr algn="ctr"/>
                      <a:r>
                        <a:rPr lang="en-SG" sz="1600" dirty="0">
                          <a:latin typeface="+mn-lt"/>
                        </a:rPr>
                        <a:t>13</a:t>
                      </a:r>
                    </a:p>
                  </a:txBody>
                  <a:tcPr marL="91436" marR="91436" marT="45709" marB="45709" anchor="ctr"/>
                </a:tc>
                <a:tc>
                  <a:txBody>
                    <a:bodyPr/>
                    <a:lstStyle/>
                    <a:p>
                      <a:pPr algn="l" fontAlgn="b"/>
                      <a:r>
                        <a:rPr lang="en-US" sz="1600" dirty="0"/>
                        <a:t> Project Results</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937174814"/>
                  </a:ext>
                </a:extLst>
              </a:tr>
            </a:tbl>
          </a:graphicData>
        </a:graphic>
      </p:graphicFrame>
    </p:spTree>
    <p:extLst>
      <p:ext uri="{BB962C8B-B14F-4D97-AF65-F5344CB8AC3E}">
        <p14:creationId xmlns:p14="http://schemas.microsoft.com/office/powerpoint/2010/main" val="506989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Unit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Post a Car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61C9645B-5031-499B-8B77-C683C24C30E9}"/>
              </a:ext>
            </a:extLst>
          </p:cNvPr>
          <p:cNvGraphicFramePr>
            <a:graphicFrameLocks noGrp="1"/>
          </p:cNvGraphicFramePr>
          <p:nvPr>
            <p:extLst>
              <p:ext uri="{D42A27DB-BD31-4B8C-83A1-F6EECF244321}">
                <p14:modId xmlns:p14="http://schemas.microsoft.com/office/powerpoint/2010/main" val="3206964520"/>
              </p:ext>
            </p:extLst>
          </p:nvPr>
        </p:nvGraphicFramePr>
        <p:xfrm>
          <a:off x="180444" y="2490937"/>
          <a:ext cx="3633396" cy="685800"/>
        </p:xfrm>
        <a:graphic>
          <a:graphicData uri="http://schemas.openxmlformats.org/drawingml/2006/table">
            <a:tbl>
              <a:tblPr firstRow="1" firstCol="1" bandRow="1">
                <a:tableStyleId>{5C22544A-7EE6-4342-B048-85BDC9FD1C3A}</a:tableStyleId>
              </a:tblPr>
              <a:tblGrid>
                <a:gridCol w="984578">
                  <a:extLst>
                    <a:ext uri="{9D8B030D-6E8A-4147-A177-3AD203B41FA5}">
                      <a16:colId xmlns:a16="http://schemas.microsoft.com/office/drawing/2014/main" val="2237685012"/>
                    </a:ext>
                  </a:extLst>
                </a:gridCol>
                <a:gridCol w="2648818">
                  <a:extLst>
                    <a:ext uri="{9D8B030D-6E8A-4147-A177-3AD203B41FA5}">
                      <a16:colId xmlns:a16="http://schemas.microsoft.com/office/drawing/2014/main" val="3574494980"/>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Post Car</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40659172"/>
                  </a:ext>
                </a:extLst>
              </a:tr>
              <a:tr h="127635">
                <a:tc>
                  <a:txBody>
                    <a:bodyPr/>
                    <a:lstStyle/>
                    <a:p>
                      <a:pPr marL="0" marR="0">
                        <a:lnSpc>
                          <a:spcPct val="107000"/>
                        </a:lnSpc>
                        <a:spcBef>
                          <a:spcPts val="0"/>
                        </a:spcBef>
                        <a:spcAft>
                          <a:spcPts val="0"/>
                        </a:spcAft>
                      </a:pPr>
                      <a:r>
                        <a:rPr lang="en-SG" sz="1100">
                          <a:effectLst/>
                        </a:rPr>
                        <a:t>TS010</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500563810"/>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Post Functionality</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046061705"/>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Post a car</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7463311"/>
                  </a:ext>
                </a:extLst>
              </a:tr>
            </a:tbl>
          </a:graphicData>
        </a:graphic>
      </p:graphicFrame>
      <p:graphicFrame>
        <p:nvGraphicFramePr>
          <p:cNvPr id="4" name="Table 3">
            <a:extLst>
              <a:ext uri="{FF2B5EF4-FFF2-40B4-BE49-F238E27FC236}">
                <a16:creationId xmlns:a16="http://schemas.microsoft.com/office/drawing/2014/main" id="{44548577-64D9-4435-8CC2-5DD546277AB0}"/>
              </a:ext>
            </a:extLst>
          </p:cNvPr>
          <p:cNvGraphicFramePr>
            <a:graphicFrameLocks noGrp="1"/>
          </p:cNvGraphicFramePr>
          <p:nvPr>
            <p:extLst>
              <p:ext uri="{D42A27DB-BD31-4B8C-83A1-F6EECF244321}">
                <p14:modId xmlns:p14="http://schemas.microsoft.com/office/powerpoint/2010/main" val="316077056"/>
              </p:ext>
            </p:extLst>
          </p:nvPr>
        </p:nvGraphicFramePr>
        <p:xfrm>
          <a:off x="180444" y="3184097"/>
          <a:ext cx="6477002"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2194021894"/>
                    </a:ext>
                  </a:extLst>
                </a:gridCol>
                <a:gridCol w="867960">
                  <a:extLst>
                    <a:ext uri="{9D8B030D-6E8A-4147-A177-3AD203B41FA5}">
                      <a16:colId xmlns:a16="http://schemas.microsoft.com/office/drawing/2014/main" val="1729799064"/>
                    </a:ext>
                  </a:extLst>
                </a:gridCol>
                <a:gridCol w="827959">
                  <a:extLst>
                    <a:ext uri="{9D8B030D-6E8A-4147-A177-3AD203B41FA5}">
                      <a16:colId xmlns:a16="http://schemas.microsoft.com/office/drawing/2014/main" val="3100624252"/>
                    </a:ext>
                  </a:extLst>
                </a:gridCol>
                <a:gridCol w="820340">
                  <a:extLst>
                    <a:ext uri="{9D8B030D-6E8A-4147-A177-3AD203B41FA5}">
                      <a16:colId xmlns:a16="http://schemas.microsoft.com/office/drawing/2014/main" val="92397658"/>
                    </a:ext>
                  </a:extLst>
                </a:gridCol>
                <a:gridCol w="1379720">
                  <a:extLst>
                    <a:ext uri="{9D8B030D-6E8A-4147-A177-3AD203B41FA5}">
                      <a16:colId xmlns:a16="http://schemas.microsoft.com/office/drawing/2014/main" val="2356825770"/>
                    </a:ext>
                  </a:extLst>
                </a:gridCol>
                <a:gridCol w="963836">
                  <a:extLst>
                    <a:ext uri="{9D8B030D-6E8A-4147-A177-3AD203B41FA5}">
                      <a16:colId xmlns:a16="http://schemas.microsoft.com/office/drawing/2014/main" val="1597152704"/>
                    </a:ext>
                  </a:extLst>
                </a:gridCol>
                <a:gridCol w="716845">
                  <a:extLst>
                    <a:ext uri="{9D8B030D-6E8A-4147-A177-3AD203B41FA5}">
                      <a16:colId xmlns:a16="http://schemas.microsoft.com/office/drawing/2014/main" val="1775640065"/>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85477584"/>
                  </a:ext>
                </a:extLst>
              </a:tr>
              <a:tr h="983615">
                <a:tc>
                  <a:txBody>
                    <a:bodyPr/>
                    <a:lstStyle/>
                    <a:p>
                      <a:pPr marL="0" marR="0">
                        <a:lnSpc>
                          <a:spcPct val="107000"/>
                        </a:lnSpc>
                        <a:spcBef>
                          <a:spcPts val="0"/>
                        </a:spcBef>
                        <a:spcAft>
                          <a:spcPts val="0"/>
                        </a:spcAft>
                      </a:pPr>
                      <a:r>
                        <a:rPr lang="en-US" sz="1200">
                          <a:effectLst/>
                        </a:rPr>
                        <a:t>TS010</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High</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Login using account that have user role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Car data got inserted to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Car data got inserted to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86528271"/>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1.Create post car Method</a:t>
                      </a:r>
                      <a:endParaRPr lang="en-US" sz="1100" dirty="0">
                        <a:effectLst/>
                      </a:endParaRPr>
                    </a:p>
                    <a:p>
                      <a:pPr marL="0" marR="0">
                        <a:lnSpc>
                          <a:spcPct val="107000"/>
                        </a:lnSpc>
                        <a:spcBef>
                          <a:spcPts val="0"/>
                        </a:spcBef>
                        <a:spcAft>
                          <a:spcPts val="0"/>
                        </a:spcAft>
                      </a:pPr>
                      <a:r>
                        <a:rPr lang="en-SG" sz="1200" dirty="0">
                          <a:effectLst/>
                        </a:rPr>
                        <a:t>2.create new car object and give some value.</a:t>
                      </a:r>
                      <a:endParaRPr lang="en-US" sz="1100" dirty="0">
                        <a:effectLst/>
                      </a:endParaRPr>
                    </a:p>
                    <a:p>
                      <a:pPr marL="0" marR="0">
                        <a:lnSpc>
                          <a:spcPct val="107000"/>
                        </a:lnSpc>
                        <a:spcBef>
                          <a:spcPts val="0"/>
                        </a:spcBef>
                        <a:spcAft>
                          <a:spcPts val="0"/>
                        </a:spcAft>
                      </a:pPr>
                      <a:r>
                        <a:rPr lang="en-SG" sz="1200" dirty="0">
                          <a:effectLst/>
                        </a:rPr>
                        <a:t>3.use service to insert the data</a:t>
                      </a:r>
                      <a:endParaRPr lang="en-US" sz="1100" dirty="0">
                        <a:effectLst/>
                      </a:endParaRPr>
                    </a:p>
                    <a:p>
                      <a:pPr marL="0" marR="0">
                        <a:lnSpc>
                          <a:spcPct val="107000"/>
                        </a:lnSpc>
                        <a:spcBef>
                          <a:spcPts val="0"/>
                        </a:spcBef>
                        <a:spcAft>
                          <a:spcPts val="0"/>
                        </a:spcAft>
                      </a:pPr>
                      <a:r>
                        <a:rPr lang="en-SG" sz="1200" dirty="0">
                          <a:effectLst/>
                        </a:rPr>
                        <a:t>4.run test cases</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0633625"/>
                  </a:ext>
                </a:extLst>
              </a:tr>
            </a:tbl>
          </a:graphicData>
        </a:graphic>
      </p:graphicFrame>
      <p:pic>
        <p:nvPicPr>
          <p:cNvPr id="15362" name="Picture 23">
            <a:extLst>
              <a:ext uri="{FF2B5EF4-FFF2-40B4-BE49-F238E27FC236}">
                <a16:creationId xmlns:a16="http://schemas.microsoft.com/office/drawing/2014/main" id="{76BEBF78-273A-4906-A95F-BE16342EE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04" y="2490937"/>
            <a:ext cx="4552950" cy="1533525"/>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24">
            <a:extLst>
              <a:ext uri="{FF2B5EF4-FFF2-40B4-BE49-F238E27FC236}">
                <a16:creationId xmlns:a16="http://schemas.microsoft.com/office/drawing/2014/main" id="{64816373-3780-44FD-82F5-8B48AC86A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4156889"/>
            <a:ext cx="455295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05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Performance Test</a:t>
            </a: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34D10B1F-95BB-41D5-9DEC-BEDA08DCEFE7}"/>
              </a:ext>
            </a:extLst>
          </p:cNvPr>
          <p:cNvGraphicFramePr>
            <a:graphicFrameLocks noGrp="1"/>
          </p:cNvGraphicFramePr>
          <p:nvPr>
            <p:extLst>
              <p:ext uri="{D42A27DB-BD31-4B8C-83A1-F6EECF244321}">
                <p14:modId xmlns:p14="http://schemas.microsoft.com/office/powerpoint/2010/main" val="2215753640"/>
              </p:ext>
            </p:extLst>
          </p:nvPr>
        </p:nvGraphicFramePr>
        <p:xfrm>
          <a:off x="623392" y="2204864"/>
          <a:ext cx="3993436" cy="857250"/>
        </p:xfrm>
        <a:graphic>
          <a:graphicData uri="http://schemas.openxmlformats.org/drawingml/2006/table">
            <a:tbl>
              <a:tblPr firstRow="1" firstCol="1" bandRow="1">
                <a:tableStyleId>{5C22544A-7EE6-4342-B048-85BDC9FD1C3A}</a:tableStyleId>
              </a:tblPr>
              <a:tblGrid>
                <a:gridCol w="1082141">
                  <a:extLst>
                    <a:ext uri="{9D8B030D-6E8A-4147-A177-3AD203B41FA5}">
                      <a16:colId xmlns:a16="http://schemas.microsoft.com/office/drawing/2014/main" val="2753924767"/>
                    </a:ext>
                  </a:extLst>
                </a:gridCol>
                <a:gridCol w="2911295">
                  <a:extLst>
                    <a:ext uri="{9D8B030D-6E8A-4147-A177-3AD203B41FA5}">
                      <a16:colId xmlns:a16="http://schemas.microsoft.com/office/drawing/2014/main" val="3336235068"/>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Performance Test</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35145757"/>
                  </a:ext>
                </a:extLst>
              </a:tr>
              <a:tr h="127635">
                <a:tc>
                  <a:txBody>
                    <a:bodyPr/>
                    <a:lstStyle/>
                    <a:p>
                      <a:pPr marL="0" marR="0">
                        <a:lnSpc>
                          <a:spcPct val="107000"/>
                        </a:lnSpc>
                        <a:spcBef>
                          <a:spcPts val="0"/>
                        </a:spcBef>
                        <a:spcAft>
                          <a:spcPts val="0"/>
                        </a:spcAft>
                      </a:pPr>
                      <a:r>
                        <a:rPr lang="en-SG" sz="1100">
                          <a:effectLst/>
                        </a:rPr>
                        <a:t>TS011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712676678"/>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Load test of Cars Sales Portal</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01713378"/>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Test Case Speed</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49249221"/>
                  </a:ext>
                </a:extLst>
              </a:tr>
              <a:tr h="0">
                <a:tc>
                  <a:txBody>
                    <a:bodyPr/>
                    <a:lstStyle/>
                    <a:p>
                      <a:pPr marL="0" marR="0">
                        <a:lnSpc>
                          <a:spcPct val="107000"/>
                        </a:lnSpc>
                        <a:spcBef>
                          <a:spcPts val="0"/>
                        </a:spcBef>
                        <a:spcAft>
                          <a:spcPts val="0"/>
                        </a:spcAft>
                      </a:pPr>
                      <a:r>
                        <a:rPr lang="en-SG" sz="1100">
                          <a:effectLst/>
                        </a:rPr>
                        <a:t>TC002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Website </a:t>
                      </a:r>
                      <a:r>
                        <a:rPr lang="en-SG" sz="1100" dirty="0" err="1">
                          <a:effectLst/>
                        </a:rPr>
                        <a:t>Performace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7218539"/>
                  </a:ext>
                </a:extLst>
              </a:tr>
            </a:tbl>
          </a:graphicData>
        </a:graphic>
      </p:graphicFrame>
      <p:graphicFrame>
        <p:nvGraphicFramePr>
          <p:cNvPr id="4" name="Table 3">
            <a:extLst>
              <a:ext uri="{FF2B5EF4-FFF2-40B4-BE49-F238E27FC236}">
                <a16:creationId xmlns:a16="http://schemas.microsoft.com/office/drawing/2014/main" id="{E9792A33-B690-44C0-B287-100967596C11}"/>
              </a:ext>
            </a:extLst>
          </p:cNvPr>
          <p:cNvGraphicFramePr>
            <a:graphicFrameLocks noGrp="1"/>
          </p:cNvGraphicFramePr>
          <p:nvPr>
            <p:extLst>
              <p:ext uri="{D42A27DB-BD31-4B8C-83A1-F6EECF244321}">
                <p14:modId xmlns:p14="http://schemas.microsoft.com/office/powerpoint/2010/main" val="93994358"/>
              </p:ext>
            </p:extLst>
          </p:nvPr>
        </p:nvGraphicFramePr>
        <p:xfrm>
          <a:off x="623392" y="3142007"/>
          <a:ext cx="4382142" cy="1732793"/>
        </p:xfrm>
        <a:graphic>
          <a:graphicData uri="http://schemas.openxmlformats.org/drawingml/2006/table">
            <a:tbl>
              <a:tblPr firstRow="1" firstCol="1" bandRow="1">
                <a:tableStyleId>{5C22544A-7EE6-4342-B048-85BDC9FD1C3A}</a:tableStyleId>
              </a:tblPr>
              <a:tblGrid>
                <a:gridCol w="573871">
                  <a:extLst>
                    <a:ext uri="{9D8B030D-6E8A-4147-A177-3AD203B41FA5}">
                      <a16:colId xmlns:a16="http://schemas.microsoft.com/office/drawing/2014/main" val="724993339"/>
                    </a:ext>
                  </a:extLst>
                </a:gridCol>
                <a:gridCol w="806981">
                  <a:extLst>
                    <a:ext uri="{9D8B030D-6E8A-4147-A177-3AD203B41FA5}">
                      <a16:colId xmlns:a16="http://schemas.microsoft.com/office/drawing/2014/main" val="708686052"/>
                    </a:ext>
                  </a:extLst>
                </a:gridCol>
                <a:gridCol w="527735">
                  <a:extLst>
                    <a:ext uri="{9D8B030D-6E8A-4147-A177-3AD203B41FA5}">
                      <a16:colId xmlns:a16="http://schemas.microsoft.com/office/drawing/2014/main" val="1985907700"/>
                    </a:ext>
                  </a:extLst>
                </a:gridCol>
                <a:gridCol w="522878">
                  <a:extLst>
                    <a:ext uri="{9D8B030D-6E8A-4147-A177-3AD203B41FA5}">
                      <a16:colId xmlns:a16="http://schemas.microsoft.com/office/drawing/2014/main" val="3330994961"/>
                    </a:ext>
                  </a:extLst>
                </a:gridCol>
                <a:gridCol w="806981">
                  <a:extLst>
                    <a:ext uri="{9D8B030D-6E8A-4147-A177-3AD203B41FA5}">
                      <a16:colId xmlns:a16="http://schemas.microsoft.com/office/drawing/2014/main" val="2293853064"/>
                    </a:ext>
                  </a:extLst>
                </a:gridCol>
                <a:gridCol w="686784">
                  <a:extLst>
                    <a:ext uri="{9D8B030D-6E8A-4147-A177-3AD203B41FA5}">
                      <a16:colId xmlns:a16="http://schemas.microsoft.com/office/drawing/2014/main" val="1286921228"/>
                    </a:ext>
                  </a:extLst>
                </a:gridCol>
                <a:gridCol w="456912">
                  <a:extLst>
                    <a:ext uri="{9D8B030D-6E8A-4147-A177-3AD203B41FA5}">
                      <a16:colId xmlns:a16="http://schemas.microsoft.com/office/drawing/2014/main" val="4092113153"/>
                    </a:ext>
                  </a:extLst>
                </a:gridCol>
              </a:tblGrid>
              <a:tr h="390569">
                <a:tc>
                  <a:txBody>
                    <a:bodyPr/>
                    <a:lstStyle/>
                    <a:p>
                      <a:pPr marL="0" marR="0">
                        <a:lnSpc>
                          <a:spcPct val="107000"/>
                        </a:lnSpc>
                        <a:spcBef>
                          <a:spcPts val="0"/>
                        </a:spcBef>
                        <a:spcAft>
                          <a:spcPts val="0"/>
                        </a:spcAft>
                      </a:pPr>
                      <a:r>
                        <a:rPr lang="en-US" sz="800" dirty="0">
                          <a:effectLst/>
                        </a:rPr>
                        <a:t>Test Scenario ID</a:t>
                      </a:r>
                      <a:endParaRPr lang="en-US" sz="700" dirty="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Test Case ID</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dirty="0">
                          <a:effectLst/>
                        </a:rPr>
                        <a:t>Test Priority</a:t>
                      </a:r>
                      <a:endParaRPr lang="en-US" sz="700" dirty="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Pre-condition</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Expected Result</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Actual Result</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Pass/</a:t>
                      </a:r>
                      <a:endParaRPr lang="en-US" sz="700">
                        <a:effectLst/>
                      </a:endParaRPr>
                    </a:p>
                    <a:p>
                      <a:pPr marL="0" marR="0">
                        <a:lnSpc>
                          <a:spcPct val="107000"/>
                        </a:lnSpc>
                        <a:spcBef>
                          <a:spcPts val="0"/>
                        </a:spcBef>
                        <a:spcAft>
                          <a:spcPts val="0"/>
                        </a:spcAft>
                      </a:pPr>
                      <a:r>
                        <a:rPr lang="en-US" sz="800">
                          <a:effectLst/>
                        </a:rPr>
                        <a:t>Fail</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extLst>
                  <a:ext uri="{0D108BD9-81ED-4DB2-BD59-A6C34878D82A}">
                    <a16:rowId xmlns:a16="http://schemas.microsoft.com/office/drawing/2014/main" val="2353942900"/>
                  </a:ext>
                </a:extLst>
              </a:tr>
              <a:tr h="390569">
                <a:tc rowSpan="2">
                  <a:txBody>
                    <a:bodyPr/>
                    <a:lstStyle/>
                    <a:p>
                      <a:pPr marL="0" marR="0">
                        <a:lnSpc>
                          <a:spcPct val="107000"/>
                        </a:lnSpc>
                        <a:spcBef>
                          <a:spcPts val="0"/>
                        </a:spcBef>
                        <a:spcAft>
                          <a:spcPts val="0"/>
                        </a:spcAft>
                      </a:pPr>
                      <a:r>
                        <a:rPr lang="en-US" sz="800">
                          <a:effectLst/>
                        </a:rPr>
                        <a:t>TS011</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TC001</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rowSpan="2">
                  <a:txBody>
                    <a:bodyPr/>
                    <a:lstStyle/>
                    <a:p>
                      <a:pPr marL="0" marR="0">
                        <a:lnSpc>
                          <a:spcPct val="107000"/>
                        </a:lnSpc>
                        <a:spcBef>
                          <a:spcPts val="0"/>
                        </a:spcBef>
                        <a:spcAft>
                          <a:spcPts val="0"/>
                        </a:spcAft>
                      </a:pPr>
                      <a:r>
                        <a:rPr lang="en-US" sz="800">
                          <a:effectLst/>
                        </a:rPr>
                        <a:t>Moderate </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rowSpan="2">
                  <a:txBody>
                    <a:bodyPr/>
                    <a:lstStyle/>
                    <a:p>
                      <a:pPr marL="0" marR="0">
                        <a:lnSpc>
                          <a:spcPct val="107000"/>
                        </a:lnSpc>
                        <a:spcBef>
                          <a:spcPts val="0"/>
                        </a:spcBef>
                        <a:spcAft>
                          <a:spcPts val="0"/>
                        </a:spcAft>
                      </a:pPr>
                      <a:r>
                        <a:rPr lang="en-US" sz="800">
                          <a:effectLst/>
                        </a:rPr>
                        <a:t>The website is published</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The page load below 2 second</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The page speed is 30 ms</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rowSpan="2">
                  <a:txBody>
                    <a:bodyPr/>
                    <a:lstStyle/>
                    <a:p>
                      <a:pPr marL="0" marR="0">
                        <a:lnSpc>
                          <a:spcPct val="107000"/>
                        </a:lnSpc>
                        <a:spcBef>
                          <a:spcPts val="0"/>
                        </a:spcBef>
                        <a:spcAft>
                          <a:spcPts val="0"/>
                        </a:spcAft>
                      </a:pPr>
                      <a:r>
                        <a:rPr lang="en-US" sz="800">
                          <a:effectLst/>
                        </a:rPr>
                        <a:t>Pass</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extLst>
                  <a:ext uri="{0D108BD9-81ED-4DB2-BD59-A6C34878D82A}">
                    <a16:rowId xmlns:a16="http://schemas.microsoft.com/office/drawing/2014/main" val="2147494589"/>
                  </a:ext>
                </a:extLst>
              </a:tr>
              <a:tr h="390569">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800">
                          <a:effectLst/>
                        </a:rPr>
                        <a:t>The performace should be above 80</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The performance is 99</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vMerge="1">
                  <a:txBody>
                    <a:bodyPr/>
                    <a:lstStyle/>
                    <a:p>
                      <a:endParaRPr lang="en-US"/>
                    </a:p>
                  </a:txBody>
                  <a:tcPr/>
                </a:tc>
                <a:extLst>
                  <a:ext uri="{0D108BD9-81ED-4DB2-BD59-A6C34878D82A}">
                    <a16:rowId xmlns:a16="http://schemas.microsoft.com/office/drawing/2014/main" val="1357068278"/>
                  </a:ext>
                </a:extLst>
              </a:tr>
              <a:tr h="280543">
                <a:tc rowSpan="2">
                  <a:txBody>
                    <a:bodyPr/>
                    <a:lstStyle/>
                    <a:p>
                      <a:pPr marL="0" marR="0">
                        <a:lnSpc>
                          <a:spcPct val="107000"/>
                        </a:lnSpc>
                        <a:spcBef>
                          <a:spcPts val="0"/>
                        </a:spcBef>
                        <a:spcAft>
                          <a:spcPts val="0"/>
                        </a:spcAft>
                      </a:pPr>
                      <a:r>
                        <a:rPr lang="en-US" sz="800">
                          <a:effectLst/>
                        </a:rPr>
                        <a:t>Test Step &amp; Test data</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a:txBody>
                    <a:bodyPr/>
                    <a:lstStyle/>
                    <a:p>
                      <a:pPr marL="0" marR="0">
                        <a:lnSpc>
                          <a:spcPct val="107000"/>
                        </a:lnSpc>
                        <a:spcBef>
                          <a:spcPts val="0"/>
                        </a:spcBef>
                        <a:spcAft>
                          <a:spcPts val="0"/>
                        </a:spcAft>
                      </a:pPr>
                      <a:r>
                        <a:rPr lang="en-US" sz="800">
                          <a:effectLst/>
                        </a:rPr>
                        <a:t>TC001</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gridSpan="5">
                  <a:txBody>
                    <a:bodyPr/>
                    <a:lstStyle/>
                    <a:p>
                      <a:pPr marL="0" marR="0">
                        <a:lnSpc>
                          <a:spcPct val="107000"/>
                        </a:lnSpc>
                        <a:spcBef>
                          <a:spcPts val="0"/>
                        </a:spcBef>
                        <a:spcAft>
                          <a:spcPts val="0"/>
                        </a:spcAft>
                      </a:pPr>
                      <a:r>
                        <a:rPr lang="en-SG" sz="800" dirty="0">
                          <a:effectLst/>
                        </a:rPr>
                        <a:t>Right click on the website &gt; click network</a:t>
                      </a:r>
                      <a:endParaRPr lang="en-US" sz="700" dirty="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5196637"/>
                  </a:ext>
                </a:extLst>
              </a:tr>
              <a:tr h="280543">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70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gridSpan="5">
                  <a:txBody>
                    <a:bodyPr/>
                    <a:lstStyle/>
                    <a:p>
                      <a:pPr marL="0" marR="0">
                        <a:lnSpc>
                          <a:spcPct val="107000"/>
                        </a:lnSpc>
                        <a:spcBef>
                          <a:spcPts val="0"/>
                        </a:spcBef>
                        <a:spcAft>
                          <a:spcPts val="0"/>
                        </a:spcAft>
                      </a:pPr>
                      <a:r>
                        <a:rPr lang="en-SG" sz="800" dirty="0">
                          <a:effectLst/>
                        </a:rPr>
                        <a:t>Right click on the website &gt; click lighthouse &gt; </a:t>
                      </a:r>
                      <a:r>
                        <a:rPr lang="en-SG" sz="800" dirty="0" err="1">
                          <a:effectLst/>
                        </a:rPr>
                        <a:t>analyze</a:t>
                      </a:r>
                      <a:r>
                        <a:rPr lang="en-SG" sz="800" dirty="0">
                          <a:effectLst/>
                        </a:rPr>
                        <a:t> page load</a:t>
                      </a:r>
                      <a:endParaRPr lang="en-US" sz="700" dirty="0">
                        <a:effectLst/>
                        <a:latin typeface="Calibri" panose="020F0502020204030204" pitchFamily="34" charset="0"/>
                        <a:ea typeface="SimSun" panose="02010600030101010101" pitchFamily="2" charset="-122"/>
                        <a:cs typeface="Arial" panose="020B0604020202020204" pitchFamily="34" charset="0"/>
                      </a:endParaRPr>
                    </a:p>
                  </a:txBody>
                  <a:tcPr marL="46399" marR="4639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2054228"/>
                  </a:ext>
                </a:extLst>
              </a:tr>
            </a:tbl>
          </a:graphicData>
        </a:graphic>
      </p:graphicFrame>
      <p:pic>
        <p:nvPicPr>
          <p:cNvPr id="16386" name="Picture 58">
            <a:extLst>
              <a:ext uri="{FF2B5EF4-FFF2-40B4-BE49-F238E27FC236}">
                <a16:creationId xmlns:a16="http://schemas.microsoft.com/office/drawing/2014/main" id="{7C0F5569-F01D-4E99-B953-7E695752F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934" y="2204864"/>
            <a:ext cx="3895725"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59">
            <a:extLst>
              <a:ext uri="{FF2B5EF4-FFF2-40B4-BE49-F238E27FC236}">
                <a16:creationId xmlns:a16="http://schemas.microsoft.com/office/drawing/2014/main" id="{F58F4708-3A6D-4497-B7D0-3891CC848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552" y="2204864"/>
            <a:ext cx="2230777" cy="2842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28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Compatibility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Register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139FA527-C27D-4711-8158-FDE480F2DF53}"/>
              </a:ext>
            </a:extLst>
          </p:cNvPr>
          <p:cNvGraphicFramePr>
            <a:graphicFrameLocks noGrp="1"/>
          </p:cNvGraphicFramePr>
          <p:nvPr>
            <p:extLst>
              <p:ext uri="{D42A27DB-BD31-4B8C-83A1-F6EECF244321}">
                <p14:modId xmlns:p14="http://schemas.microsoft.com/office/powerpoint/2010/main" val="1836972955"/>
              </p:ext>
            </p:extLst>
          </p:nvPr>
        </p:nvGraphicFramePr>
        <p:xfrm>
          <a:off x="479376" y="2636912"/>
          <a:ext cx="4752528" cy="1028700"/>
        </p:xfrm>
        <a:graphic>
          <a:graphicData uri="http://schemas.openxmlformats.org/drawingml/2006/table">
            <a:tbl>
              <a:tblPr firstRow="1" firstCol="1" bandRow="1">
                <a:tableStyleId>{5C22544A-7EE6-4342-B048-85BDC9FD1C3A}</a:tableStyleId>
              </a:tblPr>
              <a:tblGrid>
                <a:gridCol w="1287840">
                  <a:extLst>
                    <a:ext uri="{9D8B030D-6E8A-4147-A177-3AD203B41FA5}">
                      <a16:colId xmlns:a16="http://schemas.microsoft.com/office/drawing/2014/main" val="1311973936"/>
                    </a:ext>
                  </a:extLst>
                </a:gridCol>
                <a:gridCol w="3464688">
                  <a:extLst>
                    <a:ext uri="{9D8B030D-6E8A-4147-A177-3AD203B41FA5}">
                      <a16:colId xmlns:a16="http://schemas.microsoft.com/office/drawing/2014/main" val="245512717"/>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dirty="0">
                          <a:effectLst/>
                        </a:rPr>
                        <a:t>Cross browser register test</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94897103"/>
                  </a:ext>
                </a:extLst>
              </a:tr>
              <a:tr h="127635">
                <a:tc>
                  <a:txBody>
                    <a:bodyPr/>
                    <a:lstStyle/>
                    <a:p>
                      <a:pPr marL="0" marR="0">
                        <a:lnSpc>
                          <a:spcPct val="107000"/>
                        </a:lnSpc>
                        <a:spcBef>
                          <a:spcPts val="0"/>
                        </a:spcBef>
                        <a:spcAft>
                          <a:spcPts val="0"/>
                        </a:spcAft>
                      </a:pPr>
                      <a:r>
                        <a:rPr lang="en-SG" sz="1100">
                          <a:effectLst/>
                        </a:rPr>
                        <a:t>TS012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2247016218"/>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Register in Cars Sales Portal in three browser</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76768414"/>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Chrome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9140671"/>
                  </a:ext>
                </a:extLst>
              </a:tr>
              <a:tr h="0">
                <a:tc>
                  <a:txBody>
                    <a:bodyPr/>
                    <a:lstStyle/>
                    <a:p>
                      <a:pPr marL="0" marR="0">
                        <a:lnSpc>
                          <a:spcPct val="107000"/>
                        </a:lnSpc>
                        <a:spcBef>
                          <a:spcPts val="0"/>
                        </a:spcBef>
                        <a:spcAft>
                          <a:spcPts val="0"/>
                        </a:spcAft>
                      </a:pPr>
                      <a:r>
                        <a:rPr lang="en-SG" sz="1100">
                          <a:effectLst/>
                        </a:rPr>
                        <a:t>TC002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Firefox</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82225049"/>
                  </a:ext>
                </a:extLst>
              </a:tr>
              <a:tr h="0">
                <a:tc>
                  <a:txBody>
                    <a:bodyPr/>
                    <a:lstStyle/>
                    <a:p>
                      <a:pPr marL="0" marR="0">
                        <a:lnSpc>
                          <a:spcPct val="107000"/>
                        </a:lnSpc>
                        <a:spcBef>
                          <a:spcPts val="0"/>
                        </a:spcBef>
                        <a:spcAft>
                          <a:spcPts val="0"/>
                        </a:spcAft>
                      </a:pPr>
                      <a:r>
                        <a:rPr lang="en-SG" sz="1100">
                          <a:effectLst/>
                        </a:rPr>
                        <a:t>TC003</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Run Cars Sales Portal in Microsoft Edge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43355521"/>
                  </a:ext>
                </a:extLst>
              </a:tr>
            </a:tbl>
          </a:graphicData>
        </a:graphic>
      </p:graphicFrame>
      <p:graphicFrame>
        <p:nvGraphicFramePr>
          <p:cNvPr id="4" name="Table 3">
            <a:extLst>
              <a:ext uri="{FF2B5EF4-FFF2-40B4-BE49-F238E27FC236}">
                <a16:creationId xmlns:a16="http://schemas.microsoft.com/office/drawing/2014/main" id="{D3435950-3B64-44C1-8780-D8490FD31588}"/>
              </a:ext>
            </a:extLst>
          </p:cNvPr>
          <p:cNvGraphicFramePr>
            <a:graphicFrameLocks noGrp="1"/>
          </p:cNvGraphicFramePr>
          <p:nvPr>
            <p:extLst>
              <p:ext uri="{D42A27DB-BD31-4B8C-83A1-F6EECF244321}">
                <p14:modId xmlns:p14="http://schemas.microsoft.com/office/powerpoint/2010/main" val="1849600929"/>
              </p:ext>
            </p:extLst>
          </p:nvPr>
        </p:nvGraphicFramePr>
        <p:xfrm>
          <a:off x="6240016" y="2206709"/>
          <a:ext cx="5417512" cy="2094334"/>
        </p:xfrm>
        <a:graphic>
          <a:graphicData uri="http://schemas.openxmlformats.org/drawingml/2006/table">
            <a:tbl>
              <a:tblPr firstRow="1" firstCol="1" bandRow="1">
                <a:tableStyleId>{5C22544A-7EE6-4342-B048-85BDC9FD1C3A}</a:tableStyleId>
              </a:tblPr>
              <a:tblGrid>
                <a:gridCol w="753066">
                  <a:extLst>
                    <a:ext uri="{9D8B030D-6E8A-4147-A177-3AD203B41FA5}">
                      <a16:colId xmlns:a16="http://schemas.microsoft.com/office/drawing/2014/main" val="2501822613"/>
                    </a:ext>
                  </a:extLst>
                </a:gridCol>
                <a:gridCol w="725981">
                  <a:extLst>
                    <a:ext uri="{9D8B030D-6E8A-4147-A177-3AD203B41FA5}">
                      <a16:colId xmlns:a16="http://schemas.microsoft.com/office/drawing/2014/main" val="1759597815"/>
                    </a:ext>
                  </a:extLst>
                </a:gridCol>
                <a:gridCol w="692524">
                  <a:extLst>
                    <a:ext uri="{9D8B030D-6E8A-4147-A177-3AD203B41FA5}">
                      <a16:colId xmlns:a16="http://schemas.microsoft.com/office/drawing/2014/main" val="3409971968"/>
                    </a:ext>
                  </a:extLst>
                </a:gridCol>
                <a:gridCol w="686152">
                  <a:extLst>
                    <a:ext uri="{9D8B030D-6E8A-4147-A177-3AD203B41FA5}">
                      <a16:colId xmlns:a16="http://schemas.microsoft.com/office/drawing/2014/main" val="529682248"/>
                    </a:ext>
                  </a:extLst>
                </a:gridCol>
                <a:gridCol w="1154029">
                  <a:extLst>
                    <a:ext uri="{9D8B030D-6E8A-4147-A177-3AD203B41FA5}">
                      <a16:colId xmlns:a16="http://schemas.microsoft.com/office/drawing/2014/main" val="4195219341"/>
                    </a:ext>
                  </a:extLst>
                </a:gridCol>
                <a:gridCol w="806175">
                  <a:extLst>
                    <a:ext uri="{9D8B030D-6E8A-4147-A177-3AD203B41FA5}">
                      <a16:colId xmlns:a16="http://schemas.microsoft.com/office/drawing/2014/main" val="358484791"/>
                    </a:ext>
                  </a:extLst>
                </a:gridCol>
                <a:gridCol w="599585">
                  <a:extLst>
                    <a:ext uri="{9D8B030D-6E8A-4147-A177-3AD203B41FA5}">
                      <a16:colId xmlns:a16="http://schemas.microsoft.com/office/drawing/2014/main" val="764240152"/>
                    </a:ext>
                  </a:extLst>
                </a:gridCol>
              </a:tblGrid>
              <a:tr h="406386">
                <a:tc>
                  <a:txBody>
                    <a:bodyPr/>
                    <a:lstStyle/>
                    <a:p>
                      <a:pPr marL="0" marR="0">
                        <a:lnSpc>
                          <a:spcPct val="107000"/>
                        </a:lnSpc>
                        <a:spcBef>
                          <a:spcPts val="0"/>
                        </a:spcBef>
                        <a:spcAft>
                          <a:spcPts val="0"/>
                        </a:spcAft>
                      </a:pPr>
                      <a:r>
                        <a:rPr lang="en-US" sz="1050" dirty="0">
                          <a:effectLst/>
                        </a:rPr>
                        <a:t>Test Scenario ID</a:t>
                      </a:r>
                      <a:endParaRPr lang="en-US" sz="105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1050" dirty="0">
                          <a:effectLst/>
                        </a:rPr>
                        <a:t>Test Case ID</a:t>
                      </a:r>
                      <a:endParaRPr lang="en-US" sz="105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1050">
                          <a:effectLst/>
                        </a:rPr>
                        <a:t>Test Priority</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1050">
                          <a:effectLst/>
                        </a:rPr>
                        <a:t>Pre-condition</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1050">
                          <a:effectLst/>
                        </a:rPr>
                        <a:t>Expected Result</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1050">
                          <a:effectLst/>
                        </a:rPr>
                        <a:t>Actual Result</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1050">
                          <a:effectLst/>
                        </a:rPr>
                        <a:t>Pass/</a:t>
                      </a:r>
                    </a:p>
                    <a:p>
                      <a:pPr marL="0" marR="0">
                        <a:lnSpc>
                          <a:spcPct val="107000"/>
                        </a:lnSpc>
                        <a:spcBef>
                          <a:spcPts val="0"/>
                        </a:spcBef>
                        <a:spcAft>
                          <a:spcPts val="0"/>
                        </a:spcAft>
                      </a:pPr>
                      <a:r>
                        <a:rPr lang="en-US" sz="1050">
                          <a:effectLst/>
                        </a:rPr>
                        <a:t>Fail</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413934475"/>
                  </a:ext>
                </a:extLst>
              </a:tr>
              <a:tr h="385778">
                <a:tc rowSpan="3">
                  <a:txBody>
                    <a:bodyPr/>
                    <a:lstStyle/>
                    <a:p>
                      <a:pPr marL="0" marR="0">
                        <a:lnSpc>
                          <a:spcPct val="107000"/>
                        </a:lnSpc>
                        <a:spcBef>
                          <a:spcPts val="0"/>
                        </a:spcBef>
                        <a:spcAft>
                          <a:spcPts val="0"/>
                        </a:spcAft>
                      </a:pPr>
                      <a:r>
                        <a:rPr lang="en-US" sz="1050">
                          <a:effectLst/>
                        </a:rPr>
                        <a:t>TS012</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1050">
                          <a:effectLst/>
                        </a:rPr>
                        <a:t>TC001</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1050">
                          <a:effectLst/>
                        </a:rPr>
                        <a:t>Low </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1050">
                          <a:effectLst/>
                        </a:rPr>
                        <a:t>The website is published</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1050" dirty="0">
                          <a:effectLst/>
                        </a:rPr>
                        <a:t>The view is same in every browser</a:t>
                      </a:r>
                      <a:endParaRPr lang="en-US" sz="105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1050" dirty="0">
                          <a:effectLst/>
                        </a:rPr>
                        <a:t>They look the same</a:t>
                      </a:r>
                      <a:endParaRPr lang="en-US" sz="105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1050">
                          <a:effectLst/>
                        </a:rPr>
                        <a:t>Pass</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251808419"/>
                  </a:ext>
                </a:extLst>
              </a:tr>
              <a:tr h="213229">
                <a:tc vMerge="1">
                  <a:txBody>
                    <a:bodyPr/>
                    <a:lstStyle/>
                    <a:p>
                      <a:endParaRPr lang="en-US"/>
                    </a:p>
                  </a:txBody>
                  <a:tcPr/>
                </a:tc>
                <a:tc>
                  <a:txBody>
                    <a:bodyPr/>
                    <a:lstStyle/>
                    <a:p>
                      <a:pPr marL="0" marR="0">
                        <a:lnSpc>
                          <a:spcPct val="107000"/>
                        </a:lnSpc>
                        <a:spcBef>
                          <a:spcPts val="0"/>
                        </a:spcBef>
                        <a:spcAft>
                          <a:spcPts val="0"/>
                        </a:spcAft>
                      </a:pPr>
                      <a:r>
                        <a:rPr lang="en-US" sz="1050">
                          <a:effectLst/>
                        </a:rPr>
                        <a:t>TC002</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35240788"/>
                  </a:ext>
                </a:extLst>
              </a:tr>
              <a:tr h="213229">
                <a:tc vMerge="1">
                  <a:txBody>
                    <a:bodyPr/>
                    <a:lstStyle/>
                    <a:p>
                      <a:endParaRPr lang="en-US"/>
                    </a:p>
                  </a:txBody>
                  <a:tcPr/>
                </a:tc>
                <a:tc>
                  <a:txBody>
                    <a:bodyPr/>
                    <a:lstStyle/>
                    <a:p>
                      <a:pPr marL="0" marR="0">
                        <a:lnSpc>
                          <a:spcPct val="107000"/>
                        </a:lnSpc>
                        <a:spcBef>
                          <a:spcPts val="0"/>
                        </a:spcBef>
                        <a:spcAft>
                          <a:spcPts val="0"/>
                        </a:spcAft>
                      </a:pPr>
                      <a:r>
                        <a:rPr lang="en-US" sz="1050">
                          <a:effectLst/>
                        </a:rPr>
                        <a:t>TC003</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28945890"/>
                  </a:ext>
                </a:extLst>
              </a:tr>
              <a:tr h="291904">
                <a:tc rowSpan="3">
                  <a:txBody>
                    <a:bodyPr/>
                    <a:lstStyle/>
                    <a:p>
                      <a:pPr marL="0" marR="0">
                        <a:lnSpc>
                          <a:spcPct val="107000"/>
                        </a:lnSpc>
                        <a:spcBef>
                          <a:spcPts val="0"/>
                        </a:spcBef>
                        <a:spcAft>
                          <a:spcPts val="0"/>
                        </a:spcAft>
                      </a:pPr>
                      <a:r>
                        <a:rPr lang="en-US" sz="1050">
                          <a:effectLst/>
                        </a:rPr>
                        <a:t>Test Step &amp; Test data</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1050">
                          <a:effectLst/>
                        </a:rPr>
                        <a:t>TC001</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a:txBody>
                    <a:bodyPr/>
                    <a:lstStyle/>
                    <a:p>
                      <a:pPr marL="0" marR="0">
                        <a:lnSpc>
                          <a:spcPct val="107000"/>
                        </a:lnSpc>
                        <a:spcBef>
                          <a:spcPts val="0"/>
                        </a:spcBef>
                        <a:spcAft>
                          <a:spcPts val="0"/>
                        </a:spcAft>
                      </a:pPr>
                      <a:r>
                        <a:rPr lang="en-SG" sz="1050" dirty="0">
                          <a:effectLst/>
                        </a:rPr>
                        <a:t>Access localhost:8080/register in Chrome</a:t>
                      </a:r>
                      <a:endParaRPr lang="en-US" sz="105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51934179"/>
                  </a:ext>
                </a:extLst>
              </a:tr>
              <a:tr h="291904">
                <a:tc vMerge="1">
                  <a:txBody>
                    <a:bodyPr/>
                    <a:lstStyle/>
                    <a:p>
                      <a:endParaRPr lang="en-US"/>
                    </a:p>
                  </a:txBody>
                  <a:tcPr/>
                </a:tc>
                <a:tc>
                  <a:txBody>
                    <a:bodyPr/>
                    <a:lstStyle/>
                    <a:p>
                      <a:pPr marL="0" marR="0">
                        <a:lnSpc>
                          <a:spcPct val="107000"/>
                        </a:lnSpc>
                        <a:spcBef>
                          <a:spcPts val="0"/>
                        </a:spcBef>
                        <a:spcAft>
                          <a:spcPts val="0"/>
                        </a:spcAft>
                      </a:pPr>
                      <a:r>
                        <a:rPr lang="en-US" sz="1050">
                          <a:effectLst/>
                        </a:rPr>
                        <a:t>TC002</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a:txBody>
                    <a:bodyPr/>
                    <a:lstStyle/>
                    <a:p>
                      <a:pPr marL="0" marR="0">
                        <a:lnSpc>
                          <a:spcPct val="107000"/>
                        </a:lnSpc>
                        <a:spcBef>
                          <a:spcPts val="0"/>
                        </a:spcBef>
                        <a:spcAft>
                          <a:spcPts val="0"/>
                        </a:spcAft>
                      </a:pPr>
                      <a:r>
                        <a:rPr lang="en-SG" sz="1050">
                          <a:effectLst/>
                        </a:rPr>
                        <a:t>Access localhost:8080/register in Firefox</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0225037"/>
                  </a:ext>
                </a:extLst>
              </a:tr>
              <a:tr h="291904">
                <a:tc vMerge="1">
                  <a:txBody>
                    <a:bodyPr/>
                    <a:lstStyle/>
                    <a:p>
                      <a:endParaRPr lang="en-US"/>
                    </a:p>
                  </a:txBody>
                  <a:tcPr/>
                </a:tc>
                <a:tc>
                  <a:txBody>
                    <a:bodyPr/>
                    <a:lstStyle/>
                    <a:p>
                      <a:pPr marL="0" marR="0">
                        <a:lnSpc>
                          <a:spcPct val="107000"/>
                        </a:lnSpc>
                        <a:spcBef>
                          <a:spcPts val="0"/>
                        </a:spcBef>
                        <a:spcAft>
                          <a:spcPts val="0"/>
                        </a:spcAft>
                      </a:pPr>
                      <a:r>
                        <a:rPr lang="en-US" sz="1050">
                          <a:effectLst/>
                        </a:rPr>
                        <a:t>TC003</a:t>
                      </a:r>
                      <a:endParaRPr lang="en-US" sz="105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a:txBody>
                    <a:bodyPr/>
                    <a:lstStyle/>
                    <a:p>
                      <a:pPr marL="0" marR="0">
                        <a:lnSpc>
                          <a:spcPct val="107000"/>
                        </a:lnSpc>
                        <a:spcBef>
                          <a:spcPts val="0"/>
                        </a:spcBef>
                        <a:spcAft>
                          <a:spcPts val="0"/>
                        </a:spcAft>
                      </a:pPr>
                      <a:r>
                        <a:rPr lang="en-SG" sz="1050" dirty="0">
                          <a:effectLst/>
                        </a:rPr>
                        <a:t>Access localhost:8080/register in Microsoft Edge</a:t>
                      </a:r>
                      <a:endParaRPr lang="en-US" sz="105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6416239"/>
                  </a:ext>
                </a:extLst>
              </a:tr>
            </a:tbl>
          </a:graphicData>
        </a:graphic>
      </p:graphicFrame>
      <p:pic>
        <p:nvPicPr>
          <p:cNvPr id="17411" name="Picture 47">
            <a:extLst>
              <a:ext uri="{FF2B5EF4-FFF2-40B4-BE49-F238E27FC236}">
                <a16:creationId xmlns:a16="http://schemas.microsoft.com/office/drawing/2014/main" id="{A6950032-6B96-4E0C-9935-B85F8FC80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6" y="4515419"/>
            <a:ext cx="3862443"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46">
            <a:extLst>
              <a:ext uri="{FF2B5EF4-FFF2-40B4-BE49-F238E27FC236}">
                <a16:creationId xmlns:a16="http://schemas.microsoft.com/office/drawing/2014/main" id="{85531789-98F8-46A4-8FD3-6EE9909FD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255" y="4459064"/>
            <a:ext cx="3872579"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54">
            <a:extLst>
              <a:ext uri="{FF2B5EF4-FFF2-40B4-BE49-F238E27FC236}">
                <a16:creationId xmlns:a16="http://schemas.microsoft.com/office/drawing/2014/main" id="{4DB427DA-4332-490A-BD87-6BFC35ED2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8018" y="4458982"/>
            <a:ext cx="3856429"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233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Compatibility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Login</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1D49C96F-4669-4526-9662-92AA35CF2B2F}"/>
              </a:ext>
            </a:extLst>
          </p:cNvPr>
          <p:cNvGraphicFramePr>
            <a:graphicFrameLocks noGrp="1"/>
          </p:cNvGraphicFramePr>
          <p:nvPr>
            <p:extLst>
              <p:ext uri="{D42A27DB-BD31-4B8C-83A1-F6EECF244321}">
                <p14:modId xmlns:p14="http://schemas.microsoft.com/office/powerpoint/2010/main" val="1554335682"/>
              </p:ext>
            </p:extLst>
          </p:nvPr>
        </p:nvGraphicFramePr>
        <p:xfrm>
          <a:off x="398214" y="2823781"/>
          <a:ext cx="5682615" cy="10287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3094624924"/>
                    </a:ext>
                  </a:extLst>
                </a:gridCol>
                <a:gridCol w="4142740">
                  <a:extLst>
                    <a:ext uri="{9D8B030D-6E8A-4147-A177-3AD203B41FA5}">
                      <a16:colId xmlns:a16="http://schemas.microsoft.com/office/drawing/2014/main" val="3052167236"/>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dirty="0">
                          <a:effectLst/>
                        </a:rPr>
                        <a:t>Cross browser login test</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41697562"/>
                  </a:ext>
                </a:extLst>
              </a:tr>
              <a:tr h="127635">
                <a:tc>
                  <a:txBody>
                    <a:bodyPr/>
                    <a:lstStyle/>
                    <a:p>
                      <a:pPr marL="0" marR="0">
                        <a:lnSpc>
                          <a:spcPct val="107000"/>
                        </a:lnSpc>
                        <a:spcBef>
                          <a:spcPts val="0"/>
                        </a:spcBef>
                        <a:spcAft>
                          <a:spcPts val="0"/>
                        </a:spcAft>
                      </a:pPr>
                      <a:r>
                        <a:rPr lang="en-SG" sz="1100">
                          <a:effectLst/>
                        </a:rPr>
                        <a:t>TS013</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622490427"/>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Login in Cars Sales Portal in three browser</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016760057"/>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Chrome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74531267"/>
                  </a:ext>
                </a:extLst>
              </a:tr>
              <a:tr h="0">
                <a:tc>
                  <a:txBody>
                    <a:bodyPr/>
                    <a:lstStyle/>
                    <a:p>
                      <a:pPr marL="0" marR="0">
                        <a:lnSpc>
                          <a:spcPct val="107000"/>
                        </a:lnSpc>
                        <a:spcBef>
                          <a:spcPts val="0"/>
                        </a:spcBef>
                        <a:spcAft>
                          <a:spcPts val="0"/>
                        </a:spcAft>
                      </a:pPr>
                      <a:r>
                        <a:rPr lang="en-SG" sz="1100">
                          <a:effectLst/>
                        </a:rPr>
                        <a:t>TC002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Firefox</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70019446"/>
                  </a:ext>
                </a:extLst>
              </a:tr>
              <a:tr h="0">
                <a:tc>
                  <a:txBody>
                    <a:bodyPr/>
                    <a:lstStyle/>
                    <a:p>
                      <a:pPr marL="0" marR="0">
                        <a:lnSpc>
                          <a:spcPct val="107000"/>
                        </a:lnSpc>
                        <a:spcBef>
                          <a:spcPts val="0"/>
                        </a:spcBef>
                        <a:spcAft>
                          <a:spcPts val="0"/>
                        </a:spcAft>
                      </a:pPr>
                      <a:r>
                        <a:rPr lang="en-SG" sz="1100">
                          <a:effectLst/>
                        </a:rPr>
                        <a:t>TC003</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Run Cars Sales Portal in Microsoft Edge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947800199"/>
                  </a:ext>
                </a:extLst>
              </a:tr>
            </a:tbl>
          </a:graphicData>
        </a:graphic>
      </p:graphicFrame>
      <p:graphicFrame>
        <p:nvGraphicFramePr>
          <p:cNvPr id="4" name="Table 3">
            <a:extLst>
              <a:ext uri="{FF2B5EF4-FFF2-40B4-BE49-F238E27FC236}">
                <a16:creationId xmlns:a16="http://schemas.microsoft.com/office/drawing/2014/main" id="{D7E4D519-E92F-449F-BFA1-E5016041395A}"/>
              </a:ext>
            </a:extLst>
          </p:cNvPr>
          <p:cNvGraphicFramePr>
            <a:graphicFrameLocks noGrp="1"/>
          </p:cNvGraphicFramePr>
          <p:nvPr>
            <p:extLst>
              <p:ext uri="{D42A27DB-BD31-4B8C-83A1-F6EECF244321}">
                <p14:modId xmlns:p14="http://schemas.microsoft.com/office/powerpoint/2010/main" val="3019855907"/>
              </p:ext>
            </p:extLst>
          </p:nvPr>
        </p:nvGraphicFramePr>
        <p:xfrm>
          <a:off x="7082922" y="2191313"/>
          <a:ext cx="4559604" cy="2094334"/>
        </p:xfrm>
        <a:graphic>
          <a:graphicData uri="http://schemas.openxmlformats.org/drawingml/2006/table">
            <a:tbl>
              <a:tblPr firstRow="1" firstCol="1" bandRow="1">
                <a:tableStyleId>{5C22544A-7EE6-4342-B048-85BDC9FD1C3A}</a:tableStyleId>
              </a:tblPr>
              <a:tblGrid>
                <a:gridCol w="633812">
                  <a:extLst>
                    <a:ext uri="{9D8B030D-6E8A-4147-A177-3AD203B41FA5}">
                      <a16:colId xmlns:a16="http://schemas.microsoft.com/office/drawing/2014/main" val="2048965108"/>
                    </a:ext>
                  </a:extLst>
                </a:gridCol>
                <a:gridCol w="611016">
                  <a:extLst>
                    <a:ext uri="{9D8B030D-6E8A-4147-A177-3AD203B41FA5}">
                      <a16:colId xmlns:a16="http://schemas.microsoft.com/office/drawing/2014/main" val="2125664715"/>
                    </a:ext>
                  </a:extLst>
                </a:gridCol>
                <a:gridCol w="582857">
                  <a:extLst>
                    <a:ext uri="{9D8B030D-6E8A-4147-A177-3AD203B41FA5}">
                      <a16:colId xmlns:a16="http://schemas.microsoft.com/office/drawing/2014/main" val="1334072306"/>
                    </a:ext>
                  </a:extLst>
                </a:gridCol>
                <a:gridCol w="577494">
                  <a:extLst>
                    <a:ext uri="{9D8B030D-6E8A-4147-A177-3AD203B41FA5}">
                      <a16:colId xmlns:a16="http://schemas.microsoft.com/office/drawing/2014/main" val="3316938869"/>
                    </a:ext>
                  </a:extLst>
                </a:gridCol>
                <a:gridCol w="971279">
                  <a:extLst>
                    <a:ext uri="{9D8B030D-6E8A-4147-A177-3AD203B41FA5}">
                      <a16:colId xmlns:a16="http://schemas.microsoft.com/office/drawing/2014/main" val="1283652505"/>
                    </a:ext>
                  </a:extLst>
                </a:gridCol>
                <a:gridCol w="678510">
                  <a:extLst>
                    <a:ext uri="{9D8B030D-6E8A-4147-A177-3AD203B41FA5}">
                      <a16:colId xmlns:a16="http://schemas.microsoft.com/office/drawing/2014/main" val="96780897"/>
                    </a:ext>
                  </a:extLst>
                </a:gridCol>
                <a:gridCol w="504636">
                  <a:extLst>
                    <a:ext uri="{9D8B030D-6E8A-4147-A177-3AD203B41FA5}">
                      <a16:colId xmlns:a16="http://schemas.microsoft.com/office/drawing/2014/main" val="2729726031"/>
                    </a:ext>
                  </a:extLst>
                </a:gridCol>
              </a:tblGrid>
              <a:tr h="406386">
                <a:tc>
                  <a:txBody>
                    <a:bodyPr/>
                    <a:lstStyle/>
                    <a:p>
                      <a:pPr marL="0" marR="0">
                        <a:lnSpc>
                          <a:spcPct val="107000"/>
                        </a:lnSpc>
                        <a:spcBef>
                          <a:spcPts val="0"/>
                        </a:spcBef>
                        <a:spcAft>
                          <a:spcPts val="0"/>
                        </a:spcAft>
                      </a:pPr>
                      <a:r>
                        <a:rPr lang="en-US" sz="800" dirty="0">
                          <a:effectLst/>
                        </a:rPr>
                        <a:t>Test Scenario ID</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Test Case ID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Test Priority</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Pre-condition</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Expected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Actual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Pass/</a:t>
                      </a:r>
                    </a:p>
                    <a:p>
                      <a:pPr marL="0" marR="0">
                        <a:lnSpc>
                          <a:spcPct val="107000"/>
                        </a:lnSpc>
                        <a:spcBef>
                          <a:spcPts val="0"/>
                        </a:spcBef>
                        <a:spcAft>
                          <a:spcPts val="0"/>
                        </a:spcAft>
                      </a:pPr>
                      <a:r>
                        <a:rPr lang="en-US" sz="800">
                          <a:effectLst/>
                        </a:rPr>
                        <a:t>Fail</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1555503226"/>
                  </a:ext>
                </a:extLst>
              </a:tr>
              <a:tr h="385778">
                <a:tc rowSpan="3">
                  <a:txBody>
                    <a:bodyPr/>
                    <a:lstStyle/>
                    <a:p>
                      <a:pPr marL="0" marR="0">
                        <a:lnSpc>
                          <a:spcPct val="107000"/>
                        </a:lnSpc>
                        <a:spcBef>
                          <a:spcPts val="0"/>
                        </a:spcBef>
                        <a:spcAft>
                          <a:spcPts val="0"/>
                        </a:spcAft>
                      </a:pPr>
                      <a:r>
                        <a:rPr lang="en-US" sz="800">
                          <a:effectLst/>
                        </a:rPr>
                        <a:t>TS013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Low </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 website is published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dirty="0">
                          <a:effectLst/>
                        </a:rPr>
                        <a:t>The view is same in every browser</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They look the same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Pass</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1750450436"/>
                  </a:ext>
                </a:extLst>
              </a:tr>
              <a:tr h="213229">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23778628"/>
                  </a:ext>
                </a:extLst>
              </a:tr>
              <a:tr h="213229">
                <a:tc vMerge="1">
                  <a:txBody>
                    <a:bodyPr/>
                    <a:lstStyle/>
                    <a:p>
                      <a:endParaRPr lang="en-US"/>
                    </a:p>
                  </a:txBody>
                  <a:tcPr/>
                </a:tc>
                <a:tc>
                  <a:txBody>
                    <a:bodyPr/>
                    <a:lstStyle/>
                    <a:p>
                      <a:pPr marL="0" marR="0">
                        <a:lnSpc>
                          <a:spcPct val="107000"/>
                        </a:lnSpc>
                        <a:spcBef>
                          <a:spcPts val="0"/>
                        </a:spcBef>
                        <a:spcAft>
                          <a:spcPts val="0"/>
                        </a:spcAft>
                      </a:pPr>
                      <a:r>
                        <a:rPr lang="en-US" sz="800">
                          <a:effectLst/>
                        </a:rPr>
                        <a:t>TC003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672023"/>
                  </a:ext>
                </a:extLst>
              </a:tr>
              <a:tr h="291904">
                <a:tc rowSpan="3">
                  <a:txBody>
                    <a:bodyPr/>
                    <a:lstStyle/>
                    <a:p>
                      <a:pPr marL="0" marR="0">
                        <a:lnSpc>
                          <a:spcPct val="107000"/>
                        </a:lnSpc>
                        <a:spcBef>
                          <a:spcPts val="0"/>
                        </a:spcBef>
                        <a:spcAft>
                          <a:spcPts val="0"/>
                        </a:spcAft>
                      </a:pPr>
                      <a:r>
                        <a:rPr lang="en-US" sz="800">
                          <a:effectLst/>
                        </a:rPr>
                        <a:t>Test Step &amp; Test data</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a:txBody>
                    <a:bodyPr/>
                    <a:lstStyle/>
                    <a:p>
                      <a:pPr marL="0" marR="0">
                        <a:lnSpc>
                          <a:spcPct val="107000"/>
                        </a:lnSpc>
                        <a:spcBef>
                          <a:spcPts val="0"/>
                        </a:spcBef>
                        <a:spcAft>
                          <a:spcPts val="0"/>
                        </a:spcAft>
                      </a:pPr>
                      <a:r>
                        <a:rPr lang="en-SG" sz="800" dirty="0">
                          <a:effectLst/>
                        </a:rPr>
                        <a:t>Access localhost:8080/login in Chrome</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0153802"/>
                  </a:ext>
                </a:extLst>
              </a:tr>
              <a:tr h="291904">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a:txBody>
                    <a:bodyPr/>
                    <a:lstStyle/>
                    <a:p>
                      <a:pPr marL="0" marR="0">
                        <a:lnSpc>
                          <a:spcPct val="107000"/>
                        </a:lnSpc>
                        <a:spcBef>
                          <a:spcPts val="0"/>
                        </a:spcBef>
                        <a:spcAft>
                          <a:spcPts val="0"/>
                        </a:spcAft>
                      </a:pPr>
                      <a:r>
                        <a:rPr lang="en-SG" sz="800">
                          <a:effectLst/>
                        </a:rPr>
                        <a:t>Access localhost:8080/login in Firefox</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2031836"/>
                  </a:ext>
                </a:extLst>
              </a:tr>
              <a:tr h="291904">
                <a:tc vMerge="1">
                  <a:txBody>
                    <a:bodyPr/>
                    <a:lstStyle/>
                    <a:p>
                      <a:endParaRPr lang="en-US"/>
                    </a:p>
                  </a:txBody>
                  <a:tcPr/>
                </a:tc>
                <a:tc>
                  <a:txBody>
                    <a:bodyPr/>
                    <a:lstStyle/>
                    <a:p>
                      <a:pPr marL="0" marR="0">
                        <a:lnSpc>
                          <a:spcPct val="107000"/>
                        </a:lnSpc>
                        <a:spcBef>
                          <a:spcPts val="0"/>
                        </a:spcBef>
                        <a:spcAft>
                          <a:spcPts val="0"/>
                        </a:spcAft>
                      </a:pPr>
                      <a:r>
                        <a:rPr lang="en-US" sz="800">
                          <a:effectLst/>
                        </a:rPr>
                        <a:t>TC003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a:txBody>
                    <a:bodyPr/>
                    <a:lstStyle/>
                    <a:p>
                      <a:pPr marL="0" marR="0">
                        <a:lnSpc>
                          <a:spcPct val="107000"/>
                        </a:lnSpc>
                        <a:spcBef>
                          <a:spcPts val="0"/>
                        </a:spcBef>
                        <a:spcAft>
                          <a:spcPts val="0"/>
                        </a:spcAft>
                      </a:pPr>
                      <a:r>
                        <a:rPr lang="en-SG" sz="800" dirty="0">
                          <a:effectLst/>
                        </a:rPr>
                        <a:t>Access localhost:8080/login in Microsoft Edge</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82801751"/>
                  </a:ext>
                </a:extLst>
              </a:tr>
            </a:tbl>
          </a:graphicData>
        </a:graphic>
      </p:graphicFrame>
      <p:pic>
        <p:nvPicPr>
          <p:cNvPr id="18435" name="Picture 44">
            <a:extLst>
              <a:ext uri="{FF2B5EF4-FFF2-40B4-BE49-F238E27FC236}">
                <a16:creationId xmlns:a16="http://schemas.microsoft.com/office/drawing/2014/main" id="{D49F242E-268F-4F5B-AB90-E198407EA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85" y="4556422"/>
            <a:ext cx="3657753" cy="1980359"/>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45">
            <a:extLst>
              <a:ext uri="{FF2B5EF4-FFF2-40B4-BE49-F238E27FC236}">
                <a16:creationId xmlns:a16="http://schemas.microsoft.com/office/drawing/2014/main" id="{F61A4F24-781F-48B8-8A56-EC7A5D8E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760" y="4526897"/>
            <a:ext cx="3774264" cy="2040557"/>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53">
            <a:extLst>
              <a:ext uri="{FF2B5EF4-FFF2-40B4-BE49-F238E27FC236}">
                <a16:creationId xmlns:a16="http://schemas.microsoft.com/office/drawing/2014/main" id="{48CC7F90-188D-435D-A588-E43BB0633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586" y="4522030"/>
            <a:ext cx="3812940" cy="2080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727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Compatibility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Search</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26DA4867-15BD-45C4-8F4A-CEDFF7A90EC4}"/>
              </a:ext>
            </a:extLst>
          </p:cNvPr>
          <p:cNvGraphicFramePr>
            <a:graphicFrameLocks noGrp="1"/>
          </p:cNvGraphicFramePr>
          <p:nvPr>
            <p:extLst>
              <p:ext uri="{D42A27DB-BD31-4B8C-83A1-F6EECF244321}">
                <p14:modId xmlns:p14="http://schemas.microsoft.com/office/powerpoint/2010/main" val="3328821962"/>
              </p:ext>
            </p:extLst>
          </p:nvPr>
        </p:nvGraphicFramePr>
        <p:xfrm>
          <a:off x="209700" y="2636912"/>
          <a:ext cx="5682615" cy="10287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1280002729"/>
                    </a:ext>
                  </a:extLst>
                </a:gridCol>
                <a:gridCol w="4142740">
                  <a:extLst>
                    <a:ext uri="{9D8B030D-6E8A-4147-A177-3AD203B41FA5}">
                      <a16:colId xmlns:a16="http://schemas.microsoft.com/office/drawing/2014/main" val="484891409"/>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Cross browser search test</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82496709"/>
                  </a:ext>
                </a:extLst>
              </a:tr>
              <a:tr h="127635">
                <a:tc>
                  <a:txBody>
                    <a:bodyPr/>
                    <a:lstStyle/>
                    <a:p>
                      <a:pPr marL="0" marR="0">
                        <a:lnSpc>
                          <a:spcPct val="107000"/>
                        </a:lnSpc>
                        <a:spcBef>
                          <a:spcPts val="0"/>
                        </a:spcBef>
                        <a:spcAft>
                          <a:spcPts val="0"/>
                        </a:spcAft>
                      </a:pPr>
                      <a:r>
                        <a:rPr lang="en-SG" sz="1100">
                          <a:effectLst/>
                        </a:rPr>
                        <a:t>TS014</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902539670"/>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Use search in Cars Sales Portal in three browser</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324195591"/>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Chrome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98059932"/>
                  </a:ext>
                </a:extLst>
              </a:tr>
              <a:tr h="0">
                <a:tc>
                  <a:txBody>
                    <a:bodyPr/>
                    <a:lstStyle/>
                    <a:p>
                      <a:pPr marL="0" marR="0">
                        <a:lnSpc>
                          <a:spcPct val="107000"/>
                        </a:lnSpc>
                        <a:spcBef>
                          <a:spcPts val="0"/>
                        </a:spcBef>
                        <a:spcAft>
                          <a:spcPts val="0"/>
                        </a:spcAft>
                      </a:pPr>
                      <a:r>
                        <a:rPr lang="en-SG" sz="1100">
                          <a:effectLst/>
                        </a:rPr>
                        <a:t>TC002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Firefox</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84634593"/>
                  </a:ext>
                </a:extLst>
              </a:tr>
              <a:tr h="0">
                <a:tc>
                  <a:txBody>
                    <a:bodyPr/>
                    <a:lstStyle/>
                    <a:p>
                      <a:pPr marL="0" marR="0">
                        <a:lnSpc>
                          <a:spcPct val="107000"/>
                        </a:lnSpc>
                        <a:spcBef>
                          <a:spcPts val="0"/>
                        </a:spcBef>
                        <a:spcAft>
                          <a:spcPts val="0"/>
                        </a:spcAft>
                      </a:pPr>
                      <a:r>
                        <a:rPr lang="en-SG" sz="1100">
                          <a:effectLst/>
                        </a:rPr>
                        <a:t>TC003</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Run Cars Sales Portal in Microsoft Edge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28188600"/>
                  </a:ext>
                </a:extLst>
              </a:tr>
            </a:tbl>
          </a:graphicData>
        </a:graphic>
      </p:graphicFrame>
      <p:graphicFrame>
        <p:nvGraphicFramePr>
          <p:cNvPr id="4" name="Table 3">
            <a:extLst>
              <a:ext uri="{FF2B5EF4-FFF2-40B4-BE49-F238E27FC236}">
                <a16:creationId xmlns:a16="http://schemas.microsoft.com/office/drawing/2014/main" id="{CF2E562F-BDC3-4BDC-B1EC-5A96A691A4FF}"/>
              </a:ext>
            </a:extLst>
          </p:cNvPr>
          <p:cNvGraphicFramePr>
            <a:graphicFrameLocks noGrp="1"/>
          </p:cNvGraphicFramePr>
          <p:nvPr>
            <p:extLst>
              <p:ext uri="{D42A27DB-BD31-4B8C-83A1-F6EECF244321}">
                <p14:modId xmlns:p14="http://schemas.microsoft.com/office/powerpoint/2010/main" val="48920799"/>
              </p:ext>
            </p:extLst>
          </p:nvPr>
        </p:nvGraphicFramePr>
        <p:xfrm>
          <a:off x="6777385" y="2102553"/>
          <a:ext cx="4559604" cy="2094334"/>
        </p:xfrm>
        <a:graphic>
          <a:graphicData uri="http://schemas.openxmlformats.org/drawingml/2006/table">
            <a:tbl>
              <a:tblPr firstRow="1" firstCol="1" bandRow="1">
                <a:tableStyleId>{5C22544A-7EE6-4342-B048-85BDC9FD1C3A}</a:tableStyleId>
              </a:tblPr>
              <a:tblGrid>
                <a:gridCol w="633812">
                  <a:extLst>
                    <a:ext uri="{9D8B030D-6E8A-4147-A177-3AD203B41FA5}">
                      <a16:colId xmlns:a16="http://schemas.microsoft.com/office/drawing/2014/main" val="720339857"/>
                    </a:ext>
                  </a:extLst>
                </a:gridCol>
                <a:gridCol w="611016">
                  <a:extLst>
                    <a:ext uri="{9D8B030D-6E8A-4147-A177-3AD203B41FA5}">
                      <a16:colId xmlns:a16="http://schemas.microsoft.com/office/drawing/2014/main" val="2602181290"/>
                    </a:ext>
                  </a:extLst>
                </a:gridCol>
                <a:gridCol w="582857">
                  <a:extLst>
                    <a:ext uri="{9D8B030D-6E8A-4147-A177-3AD203B41FA5}">
                      <a16:colId xmlns:a16="http://schemas.microsoft.com/office/drawing/2014/main" val="2653823210"/>
                    </a:ext>
                  </a:extLst>
                </a:gridCol>
                <a:gridCol w="577494">
                  <a:extLst>
                    <a:ext uri="{9D8B030D-6E8A-4147-A177-3AD203B41FA5}">
                      <a16:colId xmlns:a16="http://schemas.microsoft.com/office/drawing/2014/main" val="1183821605"/>
                    </a:ext>
                  </a:extLst>
                </a:gridCol>
                <a:gridCol w="971279">
                  <a:extLst>
                    <a:ext uri="{9D8B030D-6E8A-4147-A177-3AD203B41FA5}">
                      <a16:colId xmlns:a16="http://schemas.microsoft.com/office/drawing/2014/main" val="3790329980"/>
                    </a:ext>
                  </a:extLst>
                </a:gridCol>
                <a:gridCol w="678510">
                  <a:extLst>
                    <a:ext uri="{9D8B030D-6E8A-4147-A177-3AD203B41FA5}">
                      <a16:colId xmlns:a16="http://schemas.microsoft.com/office/drawing/2014/main" val="40434537"/>
                    </a:ext>
                  </a:extLst>
                </a:gridCol>
                <a:gridCol w="504636">
                  <a:extLst>
                    <a:ext uri="{9D8B030D-6E8A-4147-A177-3AD203B41FA5}">
                      <a16:colId xmlns:a16="http://schemas.microsoft.com/office/drawing/2014/main" val="552246956"/>
                    </a:ext>
                  </a:extLst>
                </a:gridCol>
              </a:tblGrid>
              <a:tr h="406386">
                <a:tc>
                  <a:txBody>
                    <a:bodyPr/>
                    <a:lstStyle/>
                    <a:p>
                      <a:pPr marL="0" marR="0">
                        <a:lnSpc>
                          <a:spcPct val="107000"/>
                        </a:lnSpc>
                        <a:spcBef>
                          <a:spcPts val="0"/>
                        </a:spcBef>
                        <a:spcAft>
                          <a:spcPts val="0"/>
                        </a:spcAft>
                      </a:pPr>
                      <a:r>
                        <a:rPr lang="en-US" sz="800" dirty="0">
                          <a:effectLst/>
                        </a:rPr>
                        <a:t>Test Scenario ID</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Test Case ID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Test Priority</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Pre-condition</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Expected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Actual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Pass/</a:t>
                      </a:r>
                    </a:p>
                    <a:p>
                      <a:pPr marL="0" marR="0">
                        <a:lnSpc>
                          <a:spcPct val="107000"/>
                        </a:lnSpc>
                        <a:spcBef>
                          <a:spcPts val="0"/>
                        </a:spcBef>
                        <a:spcAft>
                          <a:spcPts val="0"/>
                        </a:spcAft>
                      </a:pPr>
                      <a:r>
                        <a:rPr lang="en-US" sz="800">
                          <a:effectLst/>
                        </a:rPr>
                        <a:t>Fail</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2458069715"/>
                  </a:ext>
                </a:extLst>
              </a:tr>
              <a:tr h="385778">
                <a:tc rowSpan="3">
                  <a:txBody>
                    <a:bodyPr/>
                    <a:lstStyle/>
                    <a:p>
                      <a:pPr marL="0" marR="0">
                        <a:lnSpc>
                          <a:spcPct val="107000"/>
                        </a:lnSpc>
                        <a:spcBef>
                          <a:spcPts val="0"/>
                        </a:spcBef>
                        <a:spcAft>
                          <a:spcPts val="0"/>
                        </a:spcAft>
                      </a:pPr>
                      <a:r>
                        <a:rPr lang="en-US" sz="800">
                          <a:effectLst/>
                        </a:rPr>
                        <a:t>TS014</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Low </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 website is published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dirty="0">
                          <a:effectLst/>
                        </a:rPr>
                        <a:t>The view is same in every browser</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They look the same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Pass</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3671877449"/>
                  </a:ext>
                </a:extLst>
              </a:tr>
              <a:tr h="213229">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50916867"/>
                  </a:ext>
                </a:extLst>
              </a:tr>
              <a:tr h="213229">
                <a:tc vMerge="1">
                  <a:txBody>
                    <a:bodyPr/>
                    <a:lstStyle/>
                    <a:p>
                      <a:endParaRPr lang="en-US"/>
                    </a:p>
                  </a:txBody>
                  <a:tcPr/>
                </a:tc>
                <a:tc>
                  <a:txBody>
                    <a:bodyPr/>
                    <a:lstStyle/>
                    <a:p>
                      <a:pPr marL="0" marR="0">
                        <a:lnSpc>
                          <a:spcPct val="107000"/>
                        </a:lnSpc>
                        <a:spcBef>
                          <a:spcPts val="0"/>
                        </a:spcBef>
                        <a:spcAft>
                          <a:spcPts val="0"/>
                        </a:spcAft>
                      </a:pPr>
                      <a:r>
                        <a:rPr lang="en-US" sz="800">
                          <a:effectLst/>
                        </a:rPr>
                        <a:t>TC003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734474071"/>
                  </a:ext>
                </a:extLst>
              </a:tr>
              <a:tr h="291904">
                <a:tc rowSpan="3">
                  <a:txBody>
                    <a:bodyPr/>
                    <a:lstStyle/>
                    <a:p>
                      <a:pPr marL="0" marR="0">
                        <a:lnSpc>
                          <a:spcPct val="107000"/>
                        </a:lnSpc>
                        <a:spcBef>
                          <a:spcPts val="0"/>
                        </a:spcBef>
                        <a:spcAft>
                          <a:spcPts val="0"/>
                        </a:spcAft>
                      </a:pPr>
                      <a:r>
                        <a:rPr lang="en-US" sz="800">
                          <a:effectLst/>
                        </a:rPr>
                        <a:t>Test Step &amp; Test data</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dirty="0">
                          <a:effectLst/>
                        </a:rPr>
                        <a:t>TC001</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gridSpan="5">
                  <a:txBody>
                    <a:bodyPr/>
                    <a:lstStyle/>
                    <a:p>
                      <a:pPr marL="0" marR="0">
                        <a:lnSpc>
                          <a:spcPct val="107000"/>
                        </a:lnSpc>
                        <a:spcBef>
                          <a:spcPts val="0"/>
                        </a:spcBef>
                        <a:spcAft>
                          <a:spcPts val="0"/>
                        </a:spcAft>
                      </a:pPr>
                      <a:r>
                        <a:rPr lang="en-SG" sz="800">
                          <a:effectLst/>
                        </a:rPr>
                        <a:t>Type car’s make or model in search form</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585555630"/>
                  </a:ext>
                </a:extLst>
              </a:tr>
              <a:tr h="291904">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0175044"/>
                  </a:ext>
                </a:extLst>
              </a:tr>
              <a:tr h="291904">
                <a:tc vMerge="1">
                  <a:txBody>
                    <a:bodyPr/>
                    <a:lstStyle/>
                    <a:p>
                      <a:endParaRPr lang="en-US"/>
                    </a:p>
                  </a:txBody>
                  <a:tcPr/>
                </a:tc>
                <a:tc>
                  <a:txBody>
                    <a:bodyPr/>
                    <a:lstStyle/>
                    <a:p>
                      <a:pPr marL="0" marR="0">
                        <a:lnSpc>
                          <a:spcPct val="107000"/>
                        </a:lnSpc>
                        <a:spcBef>
                          <a:spcPts val="0"/>
                        </a:spcBef>
                        <a:spcAft>
                          <a:spcPts val="0"/>
                        </a:spcAft>
                      </a:pPr>
                      <a:r>
                        <a:rPr lang="en-US" sz="800" dirty="0">
                          <a:effectLst/>
                        </a:rPr>
                        <a:t>TC003</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533033206"/>
                  </a:ext>
                </a:extLst>
              </a:tr>
            </a:tbl>
          </a:graphicData>
        </a:graphic>
      </p:graphicFrame>
      <p:pic>
        <p:nvPicPr>
          <p:cNvPr id="19459" name="Picture 48">
            <a:extLst>
              <a:ext uri="{FF2B5EF4-FFF2-40B4-BE49-F238E27FC236}">
                <a16:creationId xmlns:a16="http://schemas.microsoft.com/office/drawing/2014/main" id="{E9E50833-5D55-4232-A4D2-42E413267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12" y="4509120"/>
            <a:ext cx="3639100" cy="1977445"/>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49">
            <a:extLst>
              <a:ext uri="{FF2B5EF4-FFF2-40B4-BE49-F238E27FC236}">
                <a16:creationId xmlns:a16="http://schemas.microsoft.com/office/drawing/2014/main" id="{43403111-1551-454D-ADA9-6C7209B8B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4453004"/>
            <a:ext cx="3746002" cy="2043273"/>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55">
            <a:extLst>
              <a:ext uri="{FF2B5EF4-FFF2-40B4-BE49-F238E27FC236}">
                <a16:creationId xmlns:a16="http://schemas.microsoft.com/office/drawing/2014/main" id="{072F8474-0ED3-48A3-ABC5-50864A2F6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0404" y="4415177"/>
            <a:ext cx="3688222" cy="2000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915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Compatibility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View all car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EB101A75-B156-4225-A124-C89DF449C78C}"/>
              </a:ext>
            </a:extLst>
          </p:cNvPr>
          <p:cNvGraphicFramePr>
            <a:graphicFrameLocks noGrp="1"/>
          </p:cNvGraphicFramePr>
          <p:nvPr>
            <p:extLst>
              <p:ext uri="{D42A27DB-BD31-4B8C-83A1-F6EECF244321}">
                <p14:modId xmlns:p14="http://schemas.microsoft.com/office/powerpoint/2010/main" val="2056765784"/>
              </p:ext>
            </p:extLst>
          </p:nvPr>
        </p:nvGraphicFramePr>
        <p:xfrm>
          <a:off x="335360" y="2708920"/>
          <a:ext cx="5682615" cy="10287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972484693"/>
                    </a:ext>
                  </a:extLst>
                </a:gridCol>
                <a:gridCol w="4142740">
                  <a:extLst>
                    <a:ext uri="{9D8B030D-6E8A-4147-A177-3AD203B41FA5}">
                      <a16:colId xmlns:a16="http://schemas.microsoft.com/office/drawing/2014/main" val="1168542426"/>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Cross browser Car listing test</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67379919"/>
                  </a:ext>
                </a:extLst>
              </a:tr>
              <a:tr h="127635">
                <a:tc>
                  <a:txBody>
                    <a:bodyPr/>
                    <a:lstStyle/>
                    <a:p>
                      <a:pPr marL="0" marR="0">
                        <a:lnSpc>
                          <a:spcPct val="107000"/>
                        </a:lnSpc>
                        <a:spcBef>
                          <a:spcPts val="0"/>
                        </a:spcBef>
                        <a:spcAft>
                          <a:spcPts val="0"/>
                        </a:spcAft>
                      </a:pPr>
                      <a:r>
                        <a:rPr lang="en-SG" sz="1100">
                          <a:effectLst/>
                        </a:rPr>
                        <a:t>TS015</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579615787"/>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Display cars list in Cars Sales Portal in three browser</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10340049"/>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Chrome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46277169"/>
                  </a:ext>
                </a:extLst>
              </a:tr>
              <a:tr h="0">
                <a:tc>
                  <a:txBody>
                    <a:bodyPr/>
                    <a:lstStyle/>
                    <a:p>
                      <a:pPr marL="0" marR="0">
                        <a:lnSpc>
                          <a:spcPct val="107000"/>
                        </a:lnSpc>
                        <a:spcBef>
                          <a:spcPts val="0"/>
                        </a:spcBef>
                        <a:spcAft>
                          <a:spcPts val="0"/>
                        </a:spcAft>
                      </a:pPr>
                      <a:r>
                        <a:rPr lang="en-SG" sz="1100">
                          <a:effectLst/>
                        </a:rPr>
                        <a:t>TC002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Firefox</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32486191"/>
                  </a:ext>
                </a:extLst>
              </a:tr>
              <a:tr h="0">
                <a:tc>
                  <a:txBody>
                    <a:bodyPr/>
                    <a:lstStyle/>
                    <a:p>
                      <a:pPr marL="0" marR="0">
                        <a:lnSpc>
                          <a:spcPct val="107000"/>
                        </a:lnSpc>
                        <a:spcBef>
                          <a:spcPts val="0"/>
                        </a:spcBef>
                        <a:spcAft>
                          <a:spcPts val="0"/>
                        </a:spcAft>
                      </a:pPr>
                      <a:r>
                        <a:rPr lang="en-SG" sz="1100">
                          <a:effectLst/>
                        </a:rPr>
                        <a:t>TC003</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Run Cars Sales Portal in Microsoft Edge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76987052"/>
                  </a:ext>
                </a:extLst>
              </a:tr>
            </a:tbl>
          </a:graphicData>
        </a:graphic>
      </p:graphicFrame>
      <p:graphicFrame>
        <p:nvGraphicFramePr>
          <p:cNvPr id="4" name="Table 3">
            <a:extLst>
              <a:ext uri="{FF2B5EF4-FFF2-40B4-BE49-F238E27FC236}">
                <a16:creationId xmlns:a16="http://schemas.microsoft.com/office/drawing/2014/main" id="{531BA3B4-5668-4E01-8043-5813A532AC47}"/>
              </a:ext>
            </a:extLst>
          </p:cNvPr>
          <p:cNvGraphicFramePr>
            <a:graphicFrameLocks noGrp="1"/>
          </p:cNvGraphicFramePr>
          <p:nvPr>
            <p:extLst>
              <p:ext uri="{D42A27DB-BD31-4B8C-83A1-F6EECF244321}">
                <p14:modId xmlns:p14="http://schemas.microsoft.com/office/powerpoint/2010/main" val="3249061124"/>
              </p:ext>
            </p:extLst>
          </p:nvPr>
        </p:nvGraphicFramePr>
        <p:xfrm>
          <a:off x="6353335" y="2176103"/>
          <a:ext cx="4559604" cy="2094334"/>
        </p:xfrm>
        <a:graphic>
          <a:graphicData uri="http://schemas.openxmlformats.org/drawingml/2006/table">
            <a:tbl>
              <a:tblPr firstRow="1" firstCol="1" bandRow="1">
                <a:tableStyleId>{5C22544A-7EE6-4342-B048-85BDC9FD1C3A}</a:tableStyleId>
              </a:tblPr>
              <a:tblGrid>
                <a:gridCol w="633812">
                  <a:extLst>
                    <a:ext uri="{9D8B030D-6E8A-4147-A177-3AD203B41FA5}">
                      <a16:colId xmlns:a16="http://schemas.microsoft.com/office/drawing/2014/main" val="3125238794"/>
                    </a:ext>
                  </a:extLst>
                </a:gridCol>
                <a:gridCol w="611016">
                  <a:extLst>
                    <a:ext uri="{9D8B030D-6E8A-4147-A177-3AD203B41FA5}">
                      <a16:colId xmlns:a16="http://schemas.microsoft.com/office/drawing/2014/main" val="546035049"/>
                    </a:ext>
                  </a:extLst>
                </a:gridCol>
                <a:gridCol w="582857">
                  <a:extLst>
                    <a:ext uri="{9D8B030D-6E8A-4147-A177-3AD203B41FA5}">
                      <a16:colId xmlns:a16="http://schemas.microsoft.com/office/drawing/2014/main" val="4159953699"/>
                    </a:ext>
                  </a:extLst>
                </a:gridCol>
                <a:gridCol w="577494">
                  <a:extLst>
                    <a:ext uri="{9D8B030D-6E8A-4147-A177-3AD203B41FA5}">
                      <a16:colId xmlns:a16="http://schemas.microsoft.com/office/drawing/2014/main" val="194810903"/>
                    </a:ext>
                  </a:extLst>
                </a:gridCol>
                <a:gridCol w="971279">
                  <a:extLst>
                    <a:ext uri="{9D8B030D-6E8A-4147-A177-3AD203B41FA5}">
                      <a16:colId xmlns:a16="http://schemas.microsoft.com/office/drawing/2014/main" val="2853044133"/>
                    </a:ext>
                  </a:extLst>
                </a:gridCol>
                <a:gridCol w="678510">
                  <a:extLst>
                    <a:ext uri="{9D8B030D-6E8A-4147-A177-3AD203B41FA5}">
                      <a16:colId xmlns:a16="http://schemas.microsoft.com/office/drawing/2014/main" val="2909942323"/>
                    </a:ext>
                  </a:extLst>
                </a:gridCol>
                <a:gridCol w="504636">
                  <a:extLst>
                    <a:ext uri="{9D8B030D-6E8A-4147-A177-3AD203B41FA5}">
                      <a16:colId xmlns:a16="http://schemas.microsoft.com/office/drawing/2014/main" val="1423012190"/>
                    </a:ext>
                  </a:extLst>
                </a:gridCol>
              </a:tblGrid>
              <a:tr h="406386">
                <a:tc>
                  <a:txBody>
                    <a:bodyPr/>
                    <a:lstStyle/>
                    <a:p>
                      <a:pPr marL="0" marR="0">
                        <a:lnSpc>
                          <a:spcPct val="107000"/>
                        </a:lnSpc>
                        <a:spcBef>
                          <a:spcPts val="0"/>
                        </a:spcBef>
                        <a:spcAft>
                          <a:spcPts val="0"/>
                        </a:spcAft>
                      </a:pPr>
                      <a:r>
                        <a:rPr lang="en-US" sz="800" dirty="0">
                          <a:effectLst/>
                        </a:rPr>
                        <a:t>Test Scenario ID</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Test Case ID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Test Priority</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Pre-condition</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Expected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Actual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Pass/</a:t>
                      </a:r>
                    </a:p>
                    <a:p>
                      <a:pPr marL="0" marR="0">
                        <a:lnSpc>
                          <a:spcPct val="107000"/>
                        </a:lnSpc>
                        <a:spcBef>
                          <a:spcPts val="0"/>
                        </a:spcBef>
                        <a:spcAft>
                          <a:spcPts val="0"/>
                        </a:spcAft>
                      </a:pPr>
                      <a:r>
                        <a:rPr lang="en-US" sz="800">
                          <a:effectLst/>
                        </a:rPr>
                        <a:t>Fail</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2793435766"/>
                  </a:ext>
                </a:extLst>
              </a:tr>
              <a:tr h="385778">
                <a:tc rowSpan="3">
                  <a:txBody>
                    <a:bodyPr/>
                    <a:lstStyle/>
                    <a:p>
                      <a:pPr marL="0" marR="0">
                        <a:lnSpc>
                          <a:spcPct val="107000"/>
                        </a:lnSpc>
                        <a:spcBef>
                          <a:spcPts val="0"/>
                        </a:spcBef>
                        <a:spcAft>
                          <a:spcPts val="0"/>
                        </a:spcAft>
                      </a:pPr>
                      <a:r>
                        <a:rPr lang="en-US" sz="800">
                          <a:effectLst/>
                        </a:rPr>
                        <a:t>TS015</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Low </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 website is published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 view is same in every browser</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They look the same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Pass</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83559617"/>
                  </a:ext>
                </a:extLst>
              </a:tr>
              <a:tr h="213229">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14934316"/>
                  </a:ext>
                </a:extLst>
              </a:tr>
              <a:tr h="213229">
                <a:tc vMerge="1">
                  <a:txBody>
                    <a:bodyPr/>
                    <a:lstStyle/>
                    <a:p>
                      <a:endParaRPr lang="en-US"/>
                    </a:p>
                  </a:txBody>
                  <a:tcPr/>
                </a:tc>
                <a:tc>
                  <a:txBody>
                    <a:bodyPr/>
                    <a:lstStyle/>
                    <a:p>
                      <a:pPr marL="0" marR="0">
                        <a:lnSpc>
                          <a:spcPct val="107000"/>
                        </a:lnSpc>
                        <a:spcBef>
                          <a:spcPts val="0"/>
                        </a:spcBef>
                        <a:spcAft>
                          <a:spcPts val="0"/>
                        </a:spcAft>
                      </a:pPr>
                      <a:r>
                        <a:rPr lang="en-US" sz="800" dirty="0">
                          <a:effectLst/>
                        </a:rPr>
                        <a:t>TC003</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84681971"/>
                  </a:ext>
                </a:extLst>
              </a:tr>
              <a:tr h="291904">
                <a:tc rowSpan="3">
                  <a:txBody>
                    <a:bodyPr/>
                    <a:lstStyle/>
                    <a:p>
                      <a:pPr marL="0" marR="0">
                        <a:lnSpc>
                          <a:spcPct val="107000"/>
                        </a:lnSpc>
                        <a:spcBef>
                          <a:spcPts val="0"/>
                        </a:spcBef>
                        <a:spcAft>
                          <a:spcPts val="0"/>
                        </a:spcAft>
                      </a:pPr>
                      <a:r>
                        <a:rPr lang="en-US" sz="800">
                          <a:effectLst/>
                        </a:rPr>
                        <a:t>Test Step &amp; Test data</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a:txBody>
                    <a:bodyPr/>
                    <a:lstStyle/>
                    <a:p>
                      <a:pPr marL="0" marR="0">
                        <a:lnSpc>
                          <a:spcPct val="107000"/>
                        </a:lnSpc>
                        <a:spcBef>
                          <a:spcPts val="0"/>
                        </a:spcBef>
                        <a:spcAft>
                          <a:spcPts val="0"/>
                        </a:spcAft>
                      </a:pPr>
                      <a:r>
                        <a:rPr lang="en-SG" sz="800">
                          <a:effectLst/>
                        </a:rPr>
                        <a:t>Access localhost:8080/carlist in Chrome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090977"/>
                  </a:ext>
                </a:extLst>
              </a:tr>
              <a:tr h="291904">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a:txBody>
                    <a:bodyPr/>
                    <a:lstStyle/>
                    <a:p>
                      <a:pPr marL="0" marR="0">
                        <a:lnSpc>
                          <a:spcPct val="107000"/>
                        </a:lnSpc>
                        <a:spcBef>
                          <a:spcPts val="0"/>
                        </a:spcBef>
                        <a:spcAft>
                          <a:spcPts val="0"/>
                        </a:spcAft>
                      </a:pPr>
                      <a:r>
                        <a:rPr lang="en-SG" sz="800">
                          <a:effectLst/>
                        </a:rPr>
                        <a:t>Access localhost:8080/carlist in Firefox</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3727608"/>
                  </a:ext>
                </a:extLst>
              </a:tr>
              <a:tr h="291904">
                <a:tc vMerge="1">
                  <a:txBody>
                    <a:bodyPr/>
                    <a:lstStyle/>
                    <a:p>
                      <a:endParaRPr lang="en-US"/>
                    </a:p>
                  </a:txBody>
                  <a:tcPr/>
                </a:tc>
                <a:tc>
                  <a:txBody>
                    <a:bodyPr/>
                    <a:lstStyle/>
                    <a:p>
                      <a:pPr marL="0" marR="0">
                        <a:lnSpc>
                          <a:spcPct val="107000"/>
                        </a:lnSpc>
                        <a:spcBef>
                          <a:spcPts val="0"/>
                        </a:spcBef>
                        <a:spcAft>
                          <a:spcPts val="0"/>
                        </a:spcAft>
                      </a:pPr>
                      <a:r>
                        <a:rPr lang="en-US" sz="800">
                          <a:effectLst/>
                        </a:rPr>
                        <a:t>TC003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a:txBody>
                    <a:bodyPr/>
                    <a:lstStyle/>
                    <a:p>
                      <a:pPr marL="0" marR="0">
                        <a:lnSpc>
                          <a:spcPct val="107000"/>
                        </a:lnSpc>
                        <a:spcBef>
                          <a:spcPts val="0"/>
                        </a:spcBef>
                        <a:spcAft>
                          <a:spcPts val="0"/>
                        </a:spcAft>
                      </a:pPr>
                      <a:r>
                        <a:rPr lang="en-SG" sz="800" dirty="0">
                          <a:effectLst/>
                        </a:rPr>
                        <a:t>Access localhost:8080/</a:t>
                      </a:r>
                      <a:r>
                        <a:rPr lang="en-SG" sz="800" dirty="0" err="1">
                          <a:effectLst/>
                        </a:rPr>
                        <a:t>carlist</a:t>
                      </a:r>
                      <a:r>
                        <a:rPr lang="en-SG" sz="800" dirty="0">
                          <a:effectLst/>
                        </a:rPr>
                        <a:t> in Microsoft Edge</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2293976"/>
                  </a:ext>
                </a:extLst>
              </a:tr>
            </a:tbl>
          </a:graphicData>
        </a:graphic>
      </p:graphicFrame>
      <p:pic>
        <p:nvPicPr>
          <p:cNvPr id="20483" name="Picture 52">
            <a:extLst>
              <a:ext uri="{FF2B5EF4-FFF2-40B4-BE49-F238E27FC236}">
                <a16:creationId xmlns:a16="http://schemas.microsoft.com/office/drawing/2014/main" id="{401592F7-DFAB-40DB-921A-99AC5457B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3" y="4725144"/>
            <a:ext cx="3565200" cy="19423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50">
            <a:extLst>
              <a:ext uri="{FF2B5EF4-FFF2-40B4-BE49-F238E27FC236}">
                <a16:creationId xmlns:a16="http://schemas.microsoft.com/office/drawing/2014/main" id="{60346F19-6DD2-4716-A881-AEAE839C4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225" y="4697940"/>
            <a:ext cx="3672408" cy="2004788"/>
          </a:xfrm>
          <a:prstGeom prst="rect">
            <a:avLst/>
          </a:prstGeom>
          <a:noFill/>
          <a:extLst>
            <a:ext uri="{909E8E84-426E-40DD-AFC4-6F175D3DCCD1}">
              <a14:hiddenFill xmlns:a14="http://schemas.microsoft.com/office/drawing/2010/main">
                <a:solidFill>
                  <a:srgbClr val="FFFFFF"/>
                </a:solidFill>
              </a14:hiddenFill>
            </a:ext>
          </a:extLst>
        </p:spPr>
      </p:pic>
      <p:pic>
        <p:nvPicPr>
          <p:cNvPr id="20481" name="Picture 56">
            <a:extLst>
              <a:ext uri="{FF2B5EF4-FFF2-40B4-BE49-F238E27FC236}">
                <a16:creationId xmlns:a16="http://schemas.microsoft.com/office/drawing/2014/main" id="{25CDB49A-3A33-4135-AD8A-DBB6BBE6E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2306" y="4668190"/>
            <a:ext cx="390525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33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Compatibility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Post a car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FF1CEAE1-4322-4B4B-9CDE-197A2705EC93}"/>
              </a:ext>
            </a:extLst>
          </p:cNvPr>
          <p:cNvGraphicFramePr>
            <a:graphicFrameLocks noGrp="1"/>
          </p:cNvGraphicFramePr>
          <p:nvPr>
            <p:extLst>
              <p:ext uri="{D42A27DB-BD31-4B8C-83A1-F6EECF244321}">
                <p14:modId xmlns:p14="http://schemas.microsoft.com/office/powerpoint/2010/main" val="1033377972"/>
              </p:ext>
            </p:extLst>
          </p:nvPr>
        </p:nvGraphicFramePr>
        <p:xfrm>
          <a:off x="229981" y="2564904"/>
          <a:ext cx="5682615" cy="10287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3212706676"/>
                    </a:ext>
                  </a:extLst>
                </a:gridCol>
                <a:gridCol w="4142740">
                  <a:extLst>
                    <a:ext uri="{9D8B030D-6E8A-4147-A177-3AD203B41FA5}">
                      <a16:colId xmlns:a16="http://schemas.microsoft.com/office/drawing/2014/main" val="3006805362"/>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Cross browser post car test</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63710553"/>
                  </a:ext>
                </a:extLst>
              </a:tr>
              <a:tr h="127635">
                <a:tc>
                  <a:txBody>
                    <a:bodyPr/>
                    <a:lstStyle/>
                    <a:p>
                      <a:pPr marL="0" marR="0">
                        <a:lnSpc>
                          <a:spcPct val="107000"/>
                        </a:lnSpc>
                        <a:spcBef>
                          <a:spcPts val="0"/>
                        </a:spcBef>
                        <a:spcAft>
                          <a:spcPts val="0"/>
                        </a:spcAft>
                      </a:pPr>
                      <a:r>
                        <a:rPr lang="en-SG" sz="1100">
                          <a:effectLst/>
                        </a:rPr>
                        <a:t>TS016</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221170539"/>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Post a car in Cars Sales Portal in three browser</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21785430"/>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Chrome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45981243"/>
                  </a:ext>
                </a:extLst>
              </a:tr>
              <a:tr h="0">
                <a:tc>
                  <a:txBody>
                    <a:bodyPr/>
                    <a:lstStyle/>
                    <a:p>
                      <a:pPr marL="0" marR="0">
                        <a:lnSpc>
                          <a:spcPct val="107000"/>
                        </a:lnSpc>
                        <a:spcBef>
                          <a:spcPts val="0"/>
                        </a:spcBef>
                        <a:spcAft>
                          <a:spcPts val="0"/>
                        </a:spcAft>
                      </a:pPr>
                      <a:r>
                        <a:rPr lang="en-SG" sz="1100">
                          <a:effectLst/>
                        </a:rPr>
                        <a:t>TC002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Firefox</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35591816"/>
                  </a:ext>
                </a:extLst>
              </a:tr>
              <a:tr h="0">
                <a:tc>
                  <a:txBody>
                    <a:bodyPr/>
                    <a:lstStyle/>
                    <a:p>
                      <a:pPr marL="0" marR="0">
                        <a:lnSpc>
                          <a:spcPct val="107000"/>
                        </a:lnSpc>
                        <a:spcBef>
                          <a:spcPts val="0"/>
                        </a:spcBef>
                        <a:spcAft>
                          <a:spcPts val="0"/>
                        </a:spcAft>
                      </a:pPr>
                      <a:r>
                        <a:rPr lang="en-SG" sz="1100">
                          <a:effectLst/>
                        </a:rPr>
                        <a:t>TC003</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Run Cars Sales Portal in Microsoft Edge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427997455"/>
                  </a:ext>
                </a:extLst>
              </a:tr>
            </a:tbl>
          </a:graphicData>
        </a:graphic>
      </p:graphicFrame>
      <p:graphicFrame>
        <p:nvGraphicFramePr>
          <p:cNvPr id="4" name="Table 3">
            <a:extLst>
              <a:ext uri="{FF2B5EF4-FFF2-40B4-BE49-F238E27FC236}">
                <a16:creationId xmlns:a16="http://schemas.microsoft.com/office/drawing/2014/main" id="{137AE8F5-3F79-42CC-B184-02C753EADCEB}"/>
              </a:ext>
            </a:extLst>
          </p:cNvPr>
          <p:cNvGraphicFramePr>
            <a:graphicFrameLocks noGrp="1"/>
          </p:cNvGraphicFramePr>
          <p:nvPr>
            <p:extLst>
              <p:ext uri="{D42A27DB-BD31-4B8C-83A1-F6EECF244321}">
                <p14:modId xmlns:p14="http://schemas.microsoft.com/office/powerpoint/2010/main" val="670722898"/>
              </p:ext>
            </p:extLst>
          </p:nvPr>
        </p:nvGraphicFramePr>
        <p:xfrm>
          <a:off x="6595421" y="2173613"/>
          <a:ext cx="4559604" cy="2094334"/>
        </p:xfrm>
        <a:graphic>
          <a:graphicData uri="http://schemas.openxmlformats.org/drawingml/2006/table">
            <a:tbl>
              <a:tblPr firstRow="1" firstCol="1" bandRow="1">
                <a:tableStyleId>{5C22544A-7EE6-4342-B048-85BDC9FD1C3A}</a:tableStyleId>
              </a:tblPr>
              <a:tblGrid>
                <a:gridCol w="633812">
                  <a:extLst>
                    <a:ext uri="{9D8B030D-6E8A-4147-A177-3AD203B41FA5}">
                      <a16:colId xmlns:a16="http://schemas.microsoft.com/office/drawing/2014/main" val="2148711499"/>
                    </a:ext>
                  </a:extLst>
                </a:gridCol>
                <a:gridCol w="611016">
                  <a:extLst>
                    <a:ext uri="{9D8B030D-6E8A-4147-A177-3AD203B41FA5}">
                      <a16:colId xmlns:a16="http://schemas.microsoft.com/office/drawing/2014/main" val="815283022"/>
                    </a:ext>
                  </a:extLst>
                </a:gridCol>
                <a:gridCol w="582857">
                  <a:extLst>
                    <a:ext uri="{9D8B030D-6E8A-4147-A177-3AD203B41FA5}">
                      <a16:colId xmlns:a16="http://schemas.microsoft.com/office/drawing/2014/main" val="653935874"/>
                    </a:ext>
                  </a:extLst>
                </a:gridCol>
                <a:gridCol w="577494">
                  <a:extLst>
                    <a:ext uri="{9D8B030D-6E8A-4147-A177-3AD203B41FA5}">
                      <a16:colId xmlns:a16="http://schemas.microsoft.com/office/drawing/2014/main" val="1833475190"/>
                    </a:ext>
                  </a:extLst>
                </a:gridCol>
                <a:gridCol w="971279">
                  <a:extLst>
                    <a:ext uri="{9D8B030D-6E8A-4147-A177-3AD203B41FA5}">
                      <a16:colId xmlns:a16="http://schemas.microsoft.com/office/drawing/2014/main" val="3852339282"/>
                    </a:ext>
                  </a:extLst>
                </a:gridCol>
                <a:gridCol w="678510">
                  <a:extLst>
                    <a:ext uri="{9D8B030D-6E8A-4147-A177-3AD203B41FA5}">
                      <a16:colId xmlns:a16="http://schemas.microsoft.com/office/drawing/2014/main" val="3387954027"/>
                    </a:ext>
                  </a:extLst>
                </a:gridCol>
                <a:gridCol w="504636">
                  <a:extLst>
                    <a:ext uri="{9D8B030D-6E8A-4147-A177-3AD203B41FA5}">
                      <a16:colId xmlns:a16="http://schemas.microsoft.com/office/drawing/2014/main" val="3576203832"/>
                    </a:ext>
                  </a:extLst>
                </a:gridCol>
              </a:tblGrid>
              <a:tr h="406386">
                <a:tc>
                  <a:txBody>
                    <a:bodyPr/>
                    <a:lstStyle/>
                    <a:p>
                      <a:pPr marL="0" marR="0">
                        <a:lnSpc>
                          <a:spcPct val="107000"/>
                        </a:lnSpc>
                        <a:spcBef>
                          <a:spcPts val="0"/>
                        </a:spcBef>
                        <a:spcAft>
                          <a:spcPts val="0"/>
                        </a:spcAft>
                      </a:pPr>
                      <a:r>
                        <a:rPr lang="en-US" sz="800" dirty="0">
                          <a:effectLst/>
                        </a:rPr>
                        <a:t>Test Scenario ID</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Test Case ID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Test Priority</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Pre-condition</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Expected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Actual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Pass/</a:t>
                      </a:r>
                    </a:p>
                    <a:p>
                      <a:pPr marL="0" marR="0">
                        <a:lnSpc>
                          <a:spcPct val="107000"/>
                        </a:lnSpc>
                        <a:spcBef>
                          <a:spcPts val="0"/>
                        </a:spcBef>
                        <a:spcAft>
                          <a:spcPts val="0"/>
                        </a:spcAft>
                      </a:pPr>
                      <a:r>
                        <a:rPr lang="en-US" sz="800">
                          <a:effectLst/>
                        </a:rPr>
                        <a:t>Fail</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678920283"/>
                  </a:ext>
                </a:extLst>
              </a:tr>
              <a:tr h="385778">
                <a:tc rowSpan="3">
                  <a:txBody>
                    <a:bodyPr/>
                    <a:lstStyle/>
                    <a:p>
                      <a:pPr marL="0" marR="0">
                        <a:lnSpc>
                          <a:spcPct val="107000"/>
                        </a:lnSpc>
                        <a:spcBef>
                          <a:spcPts val="0"/>
                        </a:spcBef>
                        <a:spcAft>
                          <a:spcPts val="0"/>
                        </a:spcAft>
                      </a:pPr>
                      <a:r>
                        <a:rPr lang="en-US" sz="800">
                          <a:effectLst/>
                        </a:rPr>
                        <a:t>TS016</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dirty="0">
                          <a:effectLst/>
                        </a:rPr>
                        <a:t>TC001</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Low </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 website is published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 view is same in every browser</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They look the same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a:txBody>
                    <a:bodyPr/>
                    <a:lstStyle/>
                    <a:p>
                      <a:pPr marL="0" marR="0">
                        <a:lnSpc>
                          <a:spcPct val="107000"/>
                        </a:lnSpc>
                        <a:spcBef>
                          <a:spcPts val="0"/>
                        </a:spcBef>
                        <a:spcAft>
                          <a:spcPts val="0"/>
                        </a:spcAft>
                      </a:pPr>
                      <a:r>
                        <a:rPr lang="en-US" sz="800">
                          <a:effectLst/>
                        </a:rPr>
                        <a:t>Pass</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extLst>
                  <a:ext uri="{0D108BD9-81ED-4DB2-BD59-A6C34878D82A}">
                    <a16:rowId xmlns:a16="http://schemas.microsoft.com/office/drawing/2014/main" val="829349027"/>
                  </a:ext>
                </a:extLst>
              </a:tr>
              <a:tr h="213229">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47647904"/>
                  </a:ext>
                </a:extLst>
              </a:tr>
              <a:tr h="213229">
                <a:tc vMerge="1">
                  <a:txBody>
                    <a:bodyPr/>
                    <a:lstStyle/>
                    <a:p>
                      <a:endParaRPr lang="en-US"/>
                    </a:p>
                  </a:txBody>
                  <a:tcPr/>
                </a:tc>
                <a:tc>
                  <a:txBody>
                    <a:bodyPr/>
                    <a:lstStyle/>
                    <a:p>
                      <a:pPr marL="0" marR="0">
                        <a:lnSpc>
                          <a:spcPct val="107000"/>
                        </a:lnSpc>
                        <a:spcBef>
                          <a:spcPts val="0"/>
                        </a:spcBef>
                        <a:spcAft>
                          <a:spcPts val="0"/>
                        </a:spcAft>
                      </a:pPr>
                      <a:r>
                        <a:rPr lang="en-US" sz="800">
                          <a:effectLst/>
                        </a:rPr>
                        <a:t>TC003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803330"/>
                  </a:ext>
                </a:extLst>
              </a:tr>
              <a:tr h="291904">
                <a:tc rowSpan="3">
                  <a:txBody>
                    <a:bodyPr/>
                    <a:lstStyle/>
                    <a:p>
                      <a:pPr marL="0" marR="0">
                        <a:lnSpc>
                          <a:spcPct val="107000"/>
                        </a:lnSpc>
                        <a:spcBef>
                          <a:spcPts val="0"/>
                        </a:spcBef>
                        <a:spcAft>
                          <a:spcPts val="0"/>
                        </a:spcAft>
                      </a:pPr>
                      <a:r>
                        <a:rPr lang="en-US" sz="800">
                          <a:effectLst/>
                        </a:rPr>
                        <a:t>Test Step &amp; Test data</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gridSpan="5">
                  <a:txBody>
                    <a:bodyPr/>
                    <a:lstStyle/>
                    <a:p>
                      <a:pPr marL="0" marR="0">
                        <a:lnSpc>
                          <a:spcPct val="107000"/>
                        </a:lnSpc>
                        <a:spcBef>
                          <a:spcPts val="0"/>
                        </a:spcBef>
                        <a:spcAft>
                          <a:spcPts val="0"/>
                        </a:spcAft>
                      </a:pPr>
                      <a:r>
                        <a:rPr lang="en-SG" sz="800">
                          <a:effectLst/>
                        </a:rPr>
                        <a:t>Log in using user role account, click Sale car button or sale bid car button in my store page, fill the form and click submit.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524048130"/>
                  </a:ext>
                </a:extLst>
              </a:tr>
              <a:tr h="291904">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93924135"/>
                  </a:ext>
                </a:extLst>
              </a:tr>
              <a:tr h="291904">
                <a:tc vMerge="1">
                  <a:txBody>
                    <a:bodyPr/>
                    <a:lstStyle/>
                    <a:p>
                      <a:endParaRPr lang="en-US"/>
                    </a:p>
                  </a:txBody>
                  <a:tcPr/>
                </a:tc>
                <a:tc>
                  <a:txBody>
                    <a:bodyPr/>
                    <a:lstStyle/>
                    <a:p>
                      <a:pPr marL="0" marR="0">
                        <a:lnSpc>
                          <a:spcPct val="107000"/>
                        </a:lnSpc>
                        <a:spcBef>
                          <a:spcPts val="0"/>
                        </a:spcBef>
                        <a:spcAft>
                          <a:spcPts val="0"/>
                        </a:spcAft>
                      </a:pPr>
                      <a:r>
                        <a:rPr lang="en-US" sz="800" dirty="0">
                          <a:effectLst/>
                        </a:rPr>
                        <a:t>TC003</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278" marR="48278" marT="0" marB="0"/>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333426701"/>
                  </a:ext>
                </a:extLst>
              </a:tr>
            </a:tbl>
          </a:graphicData>
        </a:graphic>
      </p:graphicFrame>
      <p:pic>
        <p:nvPicPr>
          <p:cNvPr id="21507" name="Picture 61">
            <a:extLst>
              <a:ext uri="{FF2B5EF4-FFF2-40B4-BE49-F238E27FC236}">
                <a16:creationId xmlns:a16="http://schemas.microsoft.com/office/drawing/2014/main" id="{A33C7D94-8D84-4F4D-BAD7-CD95E3388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82" y="4639746"/>
            <a:ext cx="3765054" cy="203628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62">
            <a:extLst>
              <a:ext uri="{FF2B5EF4-FFF2-40B4-BE49-F238E27FC236}">
                <a16:creationId xmlns:a16="http://schemas.microsoft.com/office/drawing/2014/main" id="{7A237E5A-064D-4A13-893A-F54FB649D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0836" y="4639746"/>
            <a:ext cx="3643519" cy="1952736"/>
          </a:xfrm>
          <a:prstGeom prst="rect">
            <a:avLst/>
          </a:prstGeom>
          <a:noFill/>
          <a:extLst>
            <a:ext uri="{909E8E84-426E-40DD-AFC4-6F175D3DCCD1}">
              <a14:hiddenFill xmlns:a14="http://schemas.microsoft.com/office/drawing/2010/main">
                <a:solidFill>
                  <a:srgbClr val="FFFFFF"/>
                </a:solidFill>
              </a14:hiddenFill>
            </a:ext>
          </a:extLst>
        </p:spPr>
      </p:pic>
      <p:pic>
        <p:nvPicPr>
          <p:cNvPr id="21505" name="Picture 60">
            <a:extLst>
              <a:ext uri="{FF2B5EF4-FFF2-40B4-BE49-F238E27FC236}">
                <a16:creationId xmlns:a16="http://schemas.microsoft.com/office/drawing/2014/main" id="{98B26AFA-7527-40AA-8904-65F7D0B31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00" y="4601254"/>
            <a:ext cx="3765054" cy="202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70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Portability Test</a:t>
            </a: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D5C60412-CF7E-4BBF-B3BB-7B54B2E50FDD}"/>
              </a:ext>
            </a:extLst>
          </p:cNvPr>
          <p:cNvGraphicFramePr>
            <a:graphicFrameLocks noGrp="1"/>
          </p:cNvGraphicFramePr>
          <p:nvPr>
            <p:extLst>
              <p:ext uri="{D42A27DB-BD31-4B8C-83A1-F6EECF244321}">
                <p14:modId xmlns:p14="http://schemas.microsoft.com/office/powerpoint/2010/main" val="4022035179"/>
              </p:ext>
            </p:extLst>
          </p:nvPr>
        </p:nvGraphicFramePr>
        <p:xfrm>
          <a:off x="335360" y="2458244"/>
          <a:ext cx="5682615" cy="10287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1274642908"/>
                    </a:ext>
                  </a:extLst>
                </a:gridCol>
                <a:gridCol w="4142740">
                  <a:extLst>
                    <a:ext uri="{9D8B030D-6E8A-4147-A177-3AD203B41FA5}">
                      <a16:colId xmlns:a16="http://schemas.microsoft.com/office/drawing/2014/main" val="3204793503"/>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Portability Test</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67342488"/>
                  </a:ext>
                </a:extLst>
              </a:tr>
              <a:tr h="127635">
                <a:tc>
                  <a:txBody>
                    <a:bodyPr/>
                    <a:lstStyle/>
                    <a:p>
                      <a:pPr marL="0" marR="0">
                        <a:lnSpc>
                          <a:spcPct val="107000"/>
                        </a:lnSpc>
                        <a:spcBef>
                          <a:spcPts val="0"/>
                        </a:spcBef>
                        <a:spcAft>
                          <a:spcPts val="0"/>
                        </a:spcAft>
                      </a:pPr>
                      <a:r>
                        <a:rPr lang="en-SG" sz="1100">
                          <a:effectLst/>
                        </a:rPr>
                        <a:t>TS017</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664855298"/>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Open Cars Sales Portal in three Device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9824177"/>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Desktop/Laptop</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99677939"/>
                  </a:ext>
                </a:extLst>
              </a:tr>
              <a:tr h="0">
                <a:tc>
                  <a:txBody>
                    <a:bodyPr/>
                    <a:lstStyle/>
                    <a:p>
                      <a:pPr marL="0" marR="0">
                        <a:lnSpc>
                          <a:spcPct val="107000"/>
                        </a:lnSpc>
                        <a:spcBef>
                          <a:spcPts val="0"/>
                        </a:spcBef>
                        <a:spcAft>
                          <a:spcPts val="0"/>
                        </a:spcAft>
                      </a:pPr>
                      <a:r>
                        <a:rPr lang="en-SG" sz="1100">
                          <a:effectLst/>
                        </a:rPr>
                        <a:t>TC002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Run Cars Sales Portal in Tablet</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34950555"/>
                  </a:ext>
                </a:extLst>
              </a:tr>
              <a:tr h="0">
                <a:tc>
                  <a:txBody>
                    <a:bodyPr/>
                    <a:lstStyle/>
                    <a:p>
                      <a:pPr marL="0" marR="0">
                        <a:lnSpc>
                          <a:spcPct val="107000"/>
                        </a:lnSpc>
                        <a:spcBef>
                          <a:spcPts val="0"/>
                        </a:spcBef>
                        <a:spcAft>
                          <a:spcPts val="0"/>
                        </a:spcAft>
                      </a:pPr>
                      <a:r>
                        <a:rPr lang="en-SG" sz="1100">
                          <a:effectLst/>
                        </a:rPr>
                        <a:t>TC003</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Run Cars Sales Portal in Mobile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00520428"/>
                  </a:ext>
                </a:extLst>
              </a:tr>
            </a:tbl>
          </a:graphicData>
        </a:graphic>
      </p:graphicFrame>
      <p:graphicFrame>
        <p:nvGraphicFramePr>
          <p:cNvPr id="4" name="Table 3">
            <a:extLst>
              <a:ext uri="{FF2B5EF4-FFF2-40B4-BE49-F238E27FC236}">
                <a16:creationId xmlns:a16="http://schemas.microsoft.com/office/drawing/2014/main" id="{89970FD5-D2A4-4B1E-A64B-F2FA65AC65C6}"/>
              </a:ext>
            </a:extLst>
          </p:cNvPr>
          <p:cNvGraphicFramePr>
            <a:graphicFrameLocks noGrp="1"/>
          </p:cNvGraphicFramePr>
          <p:nvPr>
            <p:extLst>
              <p:ext uri="{D42A27DB-BD31-4B8C-83A1-F6EECF244321}">
                <p14:modId xmlns:p14="http://schemas.microsoft.com/office/powerpoint/2010/main" val="3119682686"/>
              </p:ext>
            </p:extLst>
          </p:nvPr>
        </p:nvGraphicFramePr>
        <p:xfrm>
          <a:off x="335360" y="3589445"/>
          <a:ext cx="4551796" cy="2098199"/>
        </p:xfrm>
        <a:graphic>
          <a:graphicData uri="http://schemas.openxmlformats.org/drawingml/2006/table">
            <a:tbl>
              <a:tblPr firstRow="1" firstCol="1" bandRow="1">
                <a:tableStyleId>{5C22544A-7EE6-4342-B048-85BDC9FD1C3A}</a:tableStyleId>
              </a:tblPr>
              <a:tblGrid>
                <a:gridCol w="632727">
                  <a:extLst>
                    <a:ext uri="{9D8B030D-6E8A-4147-A177-3AD203B41FA5}">
                      <a16:colId xmlns:a16="http://schemas.microsoft.com/office/drawing/2014/main" val="1808010594"/>
                    </a:ext>
                  </a:extLst>
                </a:gridCol>
                <a:gridCol w="609970">
                  <a:extLst>
                    <a:ext uri="{9D8B030D-6E8A-4147-A177-3AD203B41FA5}">
                      <a16:colId xmlns:a16="http://schemas.microsoft.com/office/drawing/2014/main" val="3011557384"/>
                    </a:ext>
                  </a:extLst>
                </a:gridCol>
                <a:gridCol w="581859">
                  <a:extLst>
                    <a:ext uri="{9D8B030D-6E8A-4147-A177-3AD203B41FA5}">
                      <a16:colId xmlns:a16="http://schemas.microsoft.com/office/drawing/2014/main" val="3498933519"/>
                    </a:ext>
                  </a:extLst>
                </a:gridCol>
                <a:gridCol w="576504">
                  <a:extLst>
                    <a:ext uri="{9D8B030D-6E8A-4147-A177-3AD203B41FA5}">
                      <a16:colId xmlns:a16="http://schemas.microsoft.com/office/drawing/2014/main" val="2806363455"/>
                    </a:ext>
                  </a:extLst>
                </a:gridCol>
                <a:gridCol w="969616">
                  <a:extLst>
                    <a:ext uri="{9D8B030D-6E8A-4147-A177-3AD203B41FA5}">
                      <a16:colId xmlns:a16="http://schemas.microsoft.com/office/drawing/2014/main" val="2494757040"/>
                    </a:ext>
                  </a:extLst>
                </a:gridCol>
                <a:gridCol w="677348">
                  <a:extLst>
                    <a:ext uri="{9D8B030D-6E8A-4147-A177-3AD203B41FA5}">
                      <a16:colId xmlns:a16="http://schemas.microsoft.com/office/drawing/2014/main" val="3703200842"/>
                    </a:ext>
                  </a:extLst>
                </a:gridCol>
                <a:gridCol w="503772">
                  <a:extLst>
                    <a:ext uri="{9D8B030D-6E8A-4147-A177-3AD203B41FA5}">
                      <a16:colId xmlns:a16="http://schemas.microsoft.com/office/drawing/2014/main" val="3762925562"/>
                    </a:ext>
                  </a:extLst>
                </a:gridCol>
              </a:tblGrid>
              <a:tr h="405690">
                <a:tc>
                  <a:txBody>
                    <a:bodyPr/>
                    <a:lstStyle/>
                    <a:p>
                      <a:pPr marL="0" marR="0">
                        <a:lnSpc>
                          <a:spcPct val="107000"/>
                        </a:lnSpc>
                        <a:spcBef>
                          <a:spcPts val="0"/>
                        </a:spcBef>
                        <a:spcAft>
                          <a:spcPts val="0"/>
                        </a:spcAft>
                      </a:pPr>
                      <a:r>
                        <a:rPr lang="en-US" sz="800" dirty="0">
                          <a:effectLst/>
                        </a:rPr>
                        <a:t>Test Scenario ID</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a:txBody>
                    <a:bodyPr/>
                    <a:lstStyle/>
                    <a:p>
                      <a:pPr marL="0" marR="0">
                        <a:lnSpc>
                          <a:spcPct val="107000"/>
                        </a:lnSpc>
                        <a:spcBef>
                          <a:spcPts val="0"/>
                        </a:spcBef>
                        <a:spcAft>
                          <a:spcPts val="0"/>
                        </a:spcAft>
                      </a:pPr>
                      <a:r>
                        <a:rPr lang="en-US" sz="800">
                          <a:effectLst/>
                        </a:rPr>
                        <a:t>Test Case ID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a:txBody>
                    <a:bodyPr/>
                    <a:lstStyle/>
                    <a:p>
                      <a:pPr marL="0" marR="0">
                        <a:lnSpc>
                          <a:spcPct val="107000"/>
                        </a:lnSpc>
                        <a:spcBef>
                          <a:spcPts val="0"/>
                        </a:spcBef>
                        <a:spcAft>
                          <a:spcPts val="0"/>
                        </a:spcAft>
                      </a:pPr>
                      <a:r>
                        <a:rPr lang="en-US" sz="800">
                          <a:effectLst/>
                        </a:rPr>
                        <a:t>Test Priority</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a:txBody>
                    <a:bodyPr/>
                    <a:lstStyle/>
                    <a:p>
                      <a:pPr marL="0" marR="0">
                        <a:lnSpc>
                          <a:spcPct val="107000"/>
                        </a:lnSpc>
                        <a:spcBef>
                          <a:spcPts val="0"/>
                        </a:spcBef>
                        <a:spcAft>
                          <a:spcPts val="0"/>
                        </a:spcAft>
                      </a:pPr>
                      <a:r>
                        <a:rPr lang="en-US" sz="800">
                          <a:effectLst/>
                        </a:rPr>
                        <a:t>Pre-condition</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a:txBody>
                    <a:bodyPr/>
                    <a:lstStyle/>
                    <a:p>
                      <a:pPr marL="0" marR="0">
                        <a:lnSpc>
                          <a:spcPct val="107000"/>
                        </a:lnSpc>
                        <a:spcBef>
                          <a:spcPts val="0"/>
                        </a:spcBef>
                        <a:spcAft>
                          <a:spcPts val="0"/>
                        </a:spcAft>
                      </a:pPr>
                      <a:r>
                        <a:rPr lang="en-US" sz="800">
                          <a:effectLst/>
                        </a:rPr>
                        <a:t>Expected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a:txBody>
                    <a:bodyPr/>
                    <a:lstStyle/>
                    <a:p>
                      <a:pPr marL="0" marR="0">
                        <a:lnSpc>
                          <a:spcPct val="107000"/>
                        </a:lnSpc>
                        <a:spcBef>
                          <a:spcPts val="0"/>
                        </a:spcBef>
                        <a:spcAft>
                          <a:spcPts val="0"/>
                        </a:spcAft>
                      </a:pPr>
                      <a:r>
                        <a:rPr lang="en-US" sz="800">
                          <a:effectLst/>
                        </a:rPr>
                        <a:t>Actual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a:txBody>
                    <a:bodyPr/>
                    <a:lstStyle/>
                    <a:p>
                      <a:pPr marL="0" marR="0">
                        <a:lnSpc>
                          <a:spcPct val="107000"/>
                        </a:lnSpc>
                        <a:spcBef>
                          <a:spcPts val="0"/>
                        </a:spcBef>
                        <a:spcAft>
                          <a:spcPts val="0"/>
                        </a:spcAft>
                      </a:pPr>
                      <a:r>
                        <a:rPr lang="en-US" sz="800">
                          <a:effectLst/>
                        </a:rPr>
                        <a:t>Pass/</a:t>
                      </a:r>
                    </a:p>
                    <a:p>
                      <a:pPr marL="0" marR="0">
                        <a:lnSpc>
                          <a:spcPct val="107000"/>
                        </a:lnSpc>
                        <a:spcBef>
                          <a:spcPts val="0"/>
                        </a:spcBef>
                        <a:spcAft>
                          <a:spcPts val="0"/>
                        </a:spcAft>
                      </a:pPr>
                      <a:r>
                        <a:rPr lang="en-US" sz="800">
                          <a:effectLst/>
                        </a:rPr>
                        <a:t>Fail</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extLst>
                  <a:ext uri="{0D108BD9-81ED-4DB2-BD59-A6C34878D82A}">
                    <a16:rowId xmlns:a16="http://schemas.microsoft.com/office/drawing/2014/main" val="125501206"/>
                  </a:ext>
                </a:extLst>
              </a:tr>
              <a:tr h="385118">
                <a:tc rowSpan="3">
                  <a:txBody>
                    <a:bodyPr/>
                    <a:lstStyle/>
                    <a:p>
                      <a:pPr marL="0" marR="0">
                        <a:lnSpc>
                          <a:spcPct val="107000"/>
                        </a:lnSpc>
                        <a:spcBef>
                          <a:spcPts val="0"/>
                        </a:spcBef>
                        <a:spcAft>
                          <a:spcPts val="0"/>
                        </a:spcAft>
                      </a:pPr>
                      <a:r>
                        <a:rPr lang="en-US" sz="800">
                          <a:effectLst/>
                        </a:rPr>
                        <a:t>TS017</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rowSpan="3">
                  <a:txBody>
                    <a:bodyPr/>
                    <a:lstStyle/>
                    <a:p>
                      <a:pPr marL="0" marR="0">
                        <a:lnSpc>
                          <a:spcPct val="107000"/>
                        </a:lnSpc>
                        <a:spcBef>
                          <a:spcPts val="0"/>
                        </a:spcBef>
                        <a:spcAft>
                          <a:spcPts val="0"/>
                        </a:spcAft>
                      </a:pPr>
                      <a:r>
                        <a:rPr lang="en-US" sz="800">
                          <a:effectLst/>
                        </a:rPr>
                        <a:t>Low </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rowSpan="3">
                  <a:txBody>
                    <a:bodyPr/>
                    <a:lstStyle/>
                    <a:p>
                      <a:pPr marL="0" marR="0">
                        <a:lnSpc>
                          <a:spcPct val="107000"/>
                        </a:lnSpc>
                        <a:spcBef>
                          <a:spcPts val="0"/>
                        </a:spcBef>
                        <a:spcAft>
                          <a:spcPts val="0"/>
                        </a:spcAft>
                      </a:pPr>
                      <a:r>
                        <a:rPr lang="en-US" sz="800" dirty="0">
                          <a:effectLst/>
                        </a:rPr>
                        <a:t>The website is published</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rowSpan="3">
                  <a:txBody>
                    <a:bodyPr/>
                    <a:lstStyle/>
                    <a:p>
                      <a:pPr marL="0" marR="0">
                        <a:lnSpc>
                          <a:spcPct val="107000"/>
                        </a:lnSpc>
                        <a:spcBef>
                          <a:spcPts val="0"/>
                        </a:spcBef>
                        <a:spcAft>
                          <a:spcPts val="0"/>
                        </a:spcAft>
                      </a:pPr>
                      <a:r>
                        <a:rPr lang="en-US" sz="800">
                          <a:effectLst/>
                        </a:rPr>
                        <a:t>Cars sales portal still working in three different device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rowSpan="3">
                  <a:txBody>
                    <a:bodyPr/>
                    <a:lstStyle/>
                    <a:p>
                      <a:pPr marL="0" marR="0">
                        <a:lnSpc>
                          <a:spcPct val="107000"/>
                        </a:lnSpc>
                        <a:spcBef>
                          <a:spcPts val="0"/>
                        </a:spcBef>
                        <a:spcAft>
                          <a:spcPts val="0"/>
                        </a:spcAft>
                      </a:pPr>
                      <a:r>
                        <a:rPr lang="en-US" sz="800">
                          <a:effectLst/>
                        </a:rPr>
                        <a:t>Cars sales portal is working in three different device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rowSpan="3">
                  <a:txBody>
                    <a:bodyPr/>
                    <a:lstStyle/>
                    <a:p>
                      <a:pPr marL="0" marR="0">
                        <a:lnSpc>
                          <a:spcPct val="107000"/>
                        </a:lnSpc>
                        <a:spcBef>
                          <a:spcPts val="0"/>
                        </a:spcBef>
                        <a:spcAft>
                          <a:spcPts val="0"/>
                        </a:spcAft>
                      </a:pPr>
                      <a:r>
                        <a:rPr lang="en-US" sz="800">
                          <a:effectLst/>
                        </a:rPr>
                        <a:t>Pass</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extLst>
                  <a:ext uri="{0D108BD9-81ED-4DB2-BD59-A6C34878D82A}">
                    <a16:rowId xmlns:a16="http://schemas.microsoft.com/office/drawing/2014/main" val="3542552779"/>
                  </a:ext>
                </a:extLst>
              </a:tr>
              <a:tr h="212863">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16906239"/>
                  </a:ext>
                </a:extLst>
              </a:tr>
              <a:tr h="220316">
                <a:tc vMerge="1">
                  <a:txBody>
                    <a:bodyPr/>
                    <a:lstStyle/>
                    <a:p>
                      <a:endParaRPr lang="en-US"/>
                    </a:p>
                  </a:txBody>
                  <a:tcPr/>
                </a:tc>
                <a:tc>
                  <a:txBody>
                    <a:bodyPr/>
                    <a:lstStyle/>
                    <a:p>
                      <a:pPr marL="0" marR="0">
                        <a:lnSpc>
                          <a:spcPct val="107000"/>
                        </a:lnSpc>
                        <a:spcBef>
                          <a:spcPts val="0"/>
                        </a:spcBef>
                        <a:spcAft>
                          <a:spcPts val="0"/>
                        </a:spcAft>
                      </a:pPr>
                      <a:r>
                        <a:rPr lang="en-US" sz="800">
                          <a:effectLst/>
                        </a:rPr>
                        <a:t>TC003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25784170"/>
                  </a:ext>
                </a:extLst>
              </a:tr>
              <a:tr h="291404">
                <a:tc rowSpan="3">
                  <a:txBody>
                    <a:bodyPr/>
                    <a:lstStyle/>
                    <a:p>
                      <a:pPr marL="0" marR="0">
                        <a:lnSpc>
                          <a:spcPct val="107000"/>
                        </a:lnSpc>
                        <a:spcBef>
                          <a:spcPts val="0"/>
                        </a:spcBef>
                        <a:spcAft>
                          <a:spcPts val="0"/>
                        </a:spcAft>
                      </a:pPr>
                      <a:r>
                        <a:rPr lang="en-US" sz="800">
                          <a:effectLst/>
                        </a:rPr>
                        <a:t>Test Step &amp; Test data</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gridSpan="5">
                  <a:txBody>
                    <a:bodyPr/>
                    <a:lstStyle/>
                    <a:p>
                      <a:pPr marL="0" marR="0">
                        <a:lnSpc>
                          <a:spcPct val="107000"/>
                        </a:lnSpc>
                        <a:spcBef>
                          <a:spcPts val="0"/>
                        </a:spcBef>
                        <a:spcAft>
                          <a:spcPts val="0"/>
                        </a:spcAft>
                      </a:pPr>
                      <a:r>
                        <a:rPr lang="en-SG" sz="800">
                          <a:effectLst/>
                        </a:rPr>
                        <a:t>Open Cars Sales Portal in Desktop or Laptop</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6750742"/>
                  </a:ext>
                </a:extLst>
              </a:tr>
              <a:tr h="291404">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gridSpan="5">
                  <a:txBody>
                    <a:bodyPr/>
                    <a:lstStyle/>
                    <a:p>
                      <a:pPr marL="0" marR="0">
                        <a:lnSpc>
                          <a:spcPct val="107000"/>
                        </a:lnSpc>
                        <a:spcBef>
                          <a:spcPts val="0"/>
                        </a:spcBef>
                        <a:spcAft>
                          <a:spcPts val="0"/>
                        </a:spcAft>
                      </a:pPr>
                      <a:r>
                        <a:rPr lang="en-SG" sz="800" dirty="0">
                          <a:effectLst/>
                        </a:rPr>
                        <a:t>Open Cars Sales Portal in Tablet</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37446730"/>
                  </a:ext>
                </a:extLst>
              </a:tr>
              <a:tr h="291404">
                <a:tc vMerge="1">
                  <a:txBody>
                    <a:bodyPr/>
                    <a:lstStyle/>
                    <a:p>
                      <a:endParaRPr lang="en-US"/>
                    </a:p>
                  </a:txBody>
                  <a:tcPr/>
                </a:tc>
                <a:tc>
                  <a:txBody>
                    <a:bodyPr/>
                    <a:lstStyle/>
                    <a:p>
                      <a:pPr marL="0" marR="0">
                        <a:lnSpc>
                          <a:spcPct val="107000"/>
                        </a:lnSpc>
                        <a:spcBef>
                          <a:spcPts val="0"/>
                        </a:spcBef>
                        <a:spcAft>
                          <a:spcPts val="0"/>
                        </a:spcAft>
                      </a:pPr>
                      <a:r>
                        <a:rPr lang="en-US" sz="800">
                          <a:effectLst/>
                        </a:rPr>
                        <a:t>TC003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gridSpan="5">
                  <a:txBody>
                    <a:bodyPr/>
                    <a:lstStyle/>
                    <a:p>
                      <a:pPr marL="0" marR="0">
                        <a:lnSpc>
                          <a:spcPct val="107000"/>
                        </a:lnSpc>
                        <a:spcBef>
                          <a:spcPts val="0"/>
                        </a:spcBef>
                        <a:spcAft>
                          <a:spcPts val="0"/>
                        </a:spcAft>
                      </a:pPr>
                      <a:r>
                        <a:rPr lang="en-SG" sz="800" dirty="0">
                          <a:effectLst/>
                        </a:rPr>
                        <a:t>Open Cars Sales Portal in Mobile</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8195" marR="4819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7227718"/>
                  </a:ext>
                </a:extLst>
              </a:tr>
            </a:tbl>
          </a:graphicData>
        </a:graphic>
      </p:graphicFrame>
      <p:pic>
        <p:nvPicPr>
          <p:cNvPr id="22531" name="Picture 35841">
            <a:extLst>
              <a:ext uri="{FF2B5EF4-FFF2-40B4-BE49-F238E27FC236}">
                <a16:creationId xmlns:a16="http://schemas.microsoft.com/office/drawing/2014/main" id="{51420812-09AD-44FA-B405-386E0A4D8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203" y="4254872"/>
            <a:ext cx="492442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5840">
            <a:extLst>
              <a:ext uri="{FF2B5EF4-FFF2-40B4-BE49-F238E27FC236}">
                <a16:creationId xmlns:a16="http://schemas.microsoft.com/office/drawing/2014/main" id="{12CF8967-D7DD-467A-9F4F-CE3F37BD0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3269" y="1470803"/>
            <a:ext cx="33337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63">
            <a:extLst>
              <a:ext uri="{FF2B5EF4-FFF2-40B4-BE49-F238E27FC236}">
                <a16:creationId xmlns:a16="http://schemas.microsoft.com/office/drawing/2014/main" id="{088B2EA1-47ED-437F-8882-E3DE83EAE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200" y="3763227"/>
            <a:ext cx="1386030" cy="302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549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Usability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Register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B7D54B07-99BC-44D1-9E29-83704B6A9C1E}"/>
              </a:ext>
            </a:extLst>
          </p:cNvPr>
          <p:cNvGraphicFramePr>
            <a:graphicFrameLocks noGrp="1"/>
          </p:cNvGraphicFramePr>
          <p:nvPr>
            <p:extLst>
              <p:ext uri="{D42A27DB-BD31-4B8C-83A1-F6EECF244321}">
                <p14:modId xmlns:p14="http://schemas.microsoft.com/office/powerpoint/2010/main" val="1832903919"/>
              </p:ext>
            </p:extLst>
          </p:nvPr>
        </p:nvGraphicFramePr>
        <p:xfrm>
          <a:off x="435039" y="2348880"/>
          <a:ext cx="5682615" cy="6858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312556403"/>
                    </a:ext>
                  </a:extLst>
                </a:gridCol>
                <a:gridCol w="4142740">
                  <a:extLst>
                    <a:ext uri="{9D8B030D-6E8A-4147-A177-3AD203B41FA5}">
                      <a16:colId xmlns:a16="http://schemas.microsoft.com/office/drawing/2014/main" val="3609884111"/>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Usability test of registering in Cars Sales Portal</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4099638"/>
                  </a:ext>
                </a:extLst>
              </a:tr>
              <a:tr h="127635">
                <a:tc>
                  <a:txBody>
                    <a:bodyPr/>
                    <a:lstStyle/>
                    <a:p>
                      <a:pPr marL="0" marR="0">
                        <a:lnSpc>
                          <a:spcPct val="107000"/>
                        </a:lnSpc>
                        <a:spcBef>
                          <a:spcPts val="0"/>
                        </a:spcBef>
                        <a:spcAft>
                          <a:spcPts val="0"/>
                        </a:spcAft>
                      </a:pPr>
                      <a:r>
                        <a:rPr lang="en-SG" sz="1100">
                          <a:effectLst/>
                        </a:rPr>
                        <a:t>TS018</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4105146585"/>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Register in Cars Sales Portal </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59793672"/>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User need to register in cars sales portal</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18108927"/>
                  </a:ext>
                </a:extLst>
              </a:tr>
            </a:tbl>
          </a:graphicData>
        </a:graphic>
      </p:graphicFrame>
      <p:graphicFrame>
        <p:nvGraphicFramePr>
          <p:cNvPr id="4" name="Table 3">
            <a:extLst>
              <a:ext uri="{FF2B5EF4-FFF2-40B4-BE49-F238E27FC236}">
                <a16:creationId xmlns:a16="http://schemas.microsoft.com/office/drawing/2014/main" id="{E91706DA-C041-462A-B78C-6246EF43C947}"/>
              </a:ext>
            </a:extLst>
          </p:cNvPr>
          <p:cNvGraphicFramePr>
            <a:graphicFrameLocks noGrp="1"/>
          </p:cNvGraphicFramePr>
          <p:nvPr>
            <p:extLst>
              <p:ext uri="{D42A27DB-BD31-4B8C-83A1-F6EECF244321}">
                <p14:modId xmlns:p14="http://schemas.microsoft.com/office/powerpoint/2010/main" val="559542640"/>
              </p:ext>
            </p:extLst>
          </p:nvPr>
        </p:nvGraphicFramePr>
        <p:xfrm>
          <a:off x="391014" y="3135376"/>
          <a:ext cx="6477001"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3633219518"/>
                    </a:ext>
                  </a:extLst>
                </a:gridCol>
                <a:gridCol w="867960">
                  <a:extLst>
                    <a:ext uri="{9D8B030D-6E8A-4147-A177-3AD203B41FA5}">
                      <a16:colId xmlns:a16="http://schemas.microsoft.com/office/drawing/2014/main" val="1830236124"/>
                    </a:ext>
                  </a:extLst>
                </a:gridCol>
                <a:gridCol w="827959">
                  <a:extLst>
                    <a:ext uri="{9D8B030D-6E8A-4147-A177-3AD203B41FA5}">
                      <a16:colId xmlns:a16="http://schemas.microsoft.com/office/drawing/2014/main" val="2079204338"/>
                    </a:ext>
                  </a:extLst>
                </a:gridCol>
                <a:gridCol w="820340">
                  <a:extLst>
                    <a:ext uri="{9D8B030D-6E8A-4147-A177-3AD203B41FA5}">
                      <a16:colId xmlns:a16="http://schemas.microsoft.com/office/drawing/2014/main" val="3918701461"/>
                    </a:ext>
                  </a:extLst>
                </a:gridCol>
                <a:gridCol w="1151777">
                  <a:extLst>
                    <a:ext uri="{9D8B030D-6E8A-4147-A177-3AD203B41FA5}">
                      <a16:colId xmlns:a16="http://schemas.microsoft.com/office/drawing/2014/main" val="4089089166"/>
                    </a:ext>
                  </a:extLst>
                </a:gridCol>
                <a:gridCol w="1191778">
                  <a:extLst>
                    <a:ext uri="{9D8B030D-6E8A-4147-A177-3AD203B41FA5}">
                      <a16:colId xmlns:a16="http://schemas.microsoft.com/office/drawing/2014/main" val="852274224"/>
                    </a:ext>
                  </a:extLst>
                </a:gridCol>
                <a:gridCol w="716845">
                  <a:extLst>
                    <a:ext uri="{9D8B030D-6E8A-4147-A177-3AD203B41FA5}">
                      <a16:colId xmlns:a16="http://schemas.microsoft.com/office/drawing/2014/main" val="1256904223"/>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5180476"/>
                  </a:ext>
                </a:extLst>
              </a:tr>
              <a:tr h="983615">
                <a:tc>
                  <a:txBody>
                    <a:bodyPr/>
                    <a:lstStyle/>
                    <a:p>
                      <a:pPr marL="0" marR="0">
                        <a:lnSpc>
                          <a:spcPct val="107000"/>
                        </a:lnSpc>
                        <a:spcBef>
                          <a:spcPts val="0"/>
                        </a:spcBef>
                        <a:spcAft>
                          <a:spcPts val="0"/>
                        </a:spcAft>
                      </a:pPr>
                      <a:r>
                        <a:rPr lang="en-US" sz="1200">
                          <a:effectLst/>
                        </a:rPr>
                        <a:t>TS018</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TC001</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low</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User should be able to register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Users can register without issue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303770981"/>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1.go to cars sales portal</a:t>
                      </a:r>
                      <a:endParaRPr lang="en-US" sz="1100" dirty="0">
                        <a:effectLst/>
                      </a:endParaRPr>
                    </a:p>
                    <a:p>
                      <a:pPr marL="0" marR="0">
                        <a:lnSpc>
                          <a:spcPct val="107000"/>
                        </a:lnSpc>
                        <a:spcBef>
                          <a:spcPts val="0"/>
                        </a:spcBef>
                        <a:spcAft>
                          <a:spcPts val="0"/>
                        </a:spcAft>
                      </a:pPr>
                      <a:r>
                        <a:rPr lang="en-SG" sz="1200" dirty="0">
                          <a:effectLst/>
                        </a:rPr>
                        <a:t>2.click login button</a:t>
                      </a:r>
                      <a:endParaRPr lang="en-US" sz="1100" dirty="0">
                        <a:effectLst/>
                      </a:endParaRPr>
                    </a:p>
                    <a:p>
                      <a:pPr marL="0" marR="0">
                        <a:lnSpc>
                          <a:spcPct val="107000"/>
                        </a:lnSpc>
                        <a:spcBef>
                          <a:spcPts val="0"/>
                        </a:spcBef>
                        <a:spcAft>
                          <a:spcPts val="0"/>
                        </a:spcAft>
                      </a:pPr>
                      <a:r>
                        <a:rPr lang="en-SG" sz="1200" dirty="0">
                          <a:effectLst/>
                        </a:rPr>
                        <a:t>3.click don’t have account</a:t>
                      </a:r>
                      <a:endParaRPr lang="en-US" sz="1100" dirty="0">
                        <a:effectLst/>
                      </a:endParaRPr>
                    </a:p>
                    <a:p>
                      <a:pPr marL="0" marR="0">
                        <a:lnSpc>
                          <a:spcPct val="107000"/>
                        </a:lnSpc>
                        <a:spcBef>
                          <a:spcPts val="0"/>
                        </a:spcBef>
                        <a:spcAft>
                          <a:spcPts val="0"/>
                        </a:spcAft>
                      </a:pPr>
                      <a:r>
                        <a:rPr lang="en-SG" sz="1200" dirty="0">
                          <a:effectLst/>
                        </a:rPr>
                        <a:t>4.fill the form and click submit</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1760484"/>
                  </a:ext>
                </a:extLst>
              </a:tr>
            </a:tbl>
          </a:graphicData>
        </a:graphic>
      </p:graphicFrame>
      <p:pic>
        <p:nvPicPr>
          <p:cNvPr id="23553" name="Picture 35842">
            <a:extLst>
              <a:ext uri="{FF2B5EF4-FFF2-40B4-BE49-F238E27FC236}">
                <a16:creationId xmlns:a16="http://schemas.microsoft.com/office/drawing/2014/main" id="{9342540C-D365-4D0C-B677-E09BF44D3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363" y="3034680"/>
            <a:ext cx="4776717" cy="231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024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Usability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Login</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C120F182-23D1-4382-A7F2-86F0484D058E}"/>
              </a:ext>
            </a:extLst>
          </p:cNvPr>
          <p:cNvGraphicFramePr>
            <a:graphicFrameLocks noGrp="1"/>
          </p:cNvGraphicFramePr>
          <p:nvPr>
            <p:extLst>
              <p:ext uri="{D42A27DB-BD31-4B8C-83A1-F6EECF244321}">
                <p14:modId xmlns:p14="http://schemas.microsoft.com/office/powerpoint/2010/main" val="4006637338"/>
              </p:ext>
            </p:extLst>
          </p:nvPr>
        </p:nvGraphicFramePr>
        <p:xfrm>
          <a:off x="238370" y="2492896"/>
          <a:ext cx="5682615" cy="6858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665140968"/>
                    </a:ext>
                  </a:extLst>
                </a:gridCol>
                <a:gridCol w="4142740">
                  <a:extLst>
                    <a:ext uri="{9D8B030D-6E8A-4147-A177-3AD203B41FA5}">
                      <a16:colId xmlns:a16="http://schemas.microsoft.com/office/drawing/2014/main" val="1104807269"/>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Usability test of login in Cars Sales Portal</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69709151"/>
                  </a:ext>
                </a:extLst>
              </a:tr>
              <a:tr h="127635">
                <a:tc>
                  <a:txBody>
                    <a:bodyPr/>
                    <a:lstStyle/>
                    <a:p>
                      <a:pPr marL="0" marR="0">
                        <a:lnSpc>
                          <a:spcPct val="107000"/>
                        </a:lnSpc>
                        <a:spcBef>
                          <a:spcPts val="0"/>
                        </a:spcBef>
                        <a:spcAft>
                          <a:spcPts val="0"/>
                        </a:spcAft>
                      </a:pPr>
                      <a:r>
                        <a:rPr lang="en-SG" sz="1100">
                          <a:effectLst/>
                        </a:rPr>
                        <a:t>TS019</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4075781004"/>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Login in Cars Sales Portal </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06077285"/>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User need to login in cars sales portal</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01388491"/>
                  </a:ext>
                </a:extLst>
              </a:tr>
            </a:tbl>
          </a:graphicData>
        </a:graphic>
      </p:graphicFrame>
      <p:graphicFrame>
        <p:nvGraphicFramePr>
          <p:cNvPr id="4" name="Table 3">
            <a:extLst>
              <a:ext uri="{FF2B5EF4-FFF2-40B4-BE49-F238E27FC236}">
                <a16:creationId xmlns:a16="http://schemas.microsoft.com/office/drawing/2014/main" id="{12364C78-7FD5-443B-8C9C-C7C6FC276E32}"/>
              </a:ext>
            </a:extLst>
          </p:cNvPr>
          <p:cNvGraphicFramePr>
            <a:graphicFrameLocks noGrp="1"/>
          </p:cNvGraphicFramePr>
          <p:nvPr>
            <p:extLst>
              <p:ext uri="{D42A27DB-BD31-4B8C-83A1-F6EECF244321}">
                <p14:modId xmlns:p14="http://schemas.microsoft.com/office/powerpoint/2010/main" val="2136188898"/>
              </p:ext>
            </p:extLst>
          </p:nvPr>
        </p:nvGraphicFramePr>
        <p:xfrm>
          <a:off x="221692" y="3229117"/>
          <a:ext cx="6477001"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2864912108"/>
                    </a:ext>
                  </a:extLst>
                </a:gridCol>
                <a:gridCol w="867960">
                  <a:extLst>
                    <a:ext uri="{9D8B030D-6E8A-4147-A177-3AD203B41FA5}">
                      <a16:colId xmlns:a16="http://schemas.microsoft.com/office/drawing/2014/main" val="1662427240"/>
                    </a:ext>
                  </a:extLst>
                </a:gridCol>
                <a:gridCol w="827959">
                  <a:extLst>
                    <a:ext uri="{9D8B030D-6E8A-4147-A177-3AD203B41FA5}">
                      <a16:colId xmlns:a16="http://schemas.microsoft.com/office/drawing/2014/main" val="3253269745"/>
                    </a:ext>
                  </a:extLst>
                </a:gridCol>
                <a:gridCol w="820340">
                  <a:extLst>
                    <a:ext uri="{9D8B030D-6E8A-4147-A177-3AD203B41FA5}">
                      <a16:colId xmlns:a16="http://schemas.microsoft.com/office/drawing/2014/main" val="1452430400"/>
                    </a:ext>
                  </a:extLst>
                </a:gridCol>
                <a:gridCol w="1151777">
                  <a:extLst>
                    <a:ext uri="{9D8B030D-6E8A-4147-A177-3AD203B41FA5}">
                      <a16:colId xmlns:a16="http://schemas.microsoft.com/office/drawing/2014/main" val="1469998002"/>
                    </a:ext>
                  </a:extLst>
                </a:gridCol>
                <a:gridCol w="1191778">
                  <a:extLst>
                    <a:ext uri="{9D8B030D-6E8A-4147-A177-3AD203B41FA5}">
                      <a16:colId xmlns:a16="http://schemas.microsoft.com/office/drawing/2014/main" val="1960000242"/>
                    </a:ext>
                  </a:extLst>
                </a:gridCol>
                <a:gridCol w="716845">
                  <a:extLst>
                    <a:ext uri="{9D8B030D-6E8A-4147-A177-3AD203B41FA5}">
                      <a16:colId xmlns:a16="http://schemas.microsoft.com/office/drawing/2014/main" val="1614657286"/>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15617066"/>
                  </a:ext>
                </a:extLst>
              </a:tr>
              <a:tr h="983615">
                <a:tc>
                  <a:txBody>
                    <a:bodyPr/>
                    <a:lstStyle/>
                    <a:p>
                      <a:pPr marL="0" marR="0">
                        <a:lnSpc>
                          <a:spcPct val="107000"/>
                        </a:lnSpc>
                        <a:spcBef>
                          <a:spcPts val="0"/>
                        </a:spcBef>
                        <a:spcAft>
                          <a:spcPts val="0"/>
                        </a:spcAft>
                      </a:pPr>
                      <a:r>
                        <a:rPr lang="en-US" sz="1200">
                          <a:effectLst/>
                        </a:rPr>
                        <a:t>TS019</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low</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User should be able to login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Users can login without issue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24029057"/>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1.go to cars sales portal</a:t>
                      </a:r>
                      <a:endParaRPr lang="en-US" sz="1100" dirty="0">
                        <a:effectLst/>
                      </a:endParaRPr>
                    </a:p>
                    <a:p>
                      <a:pPr marL="0" marR="0">
                        <a:lnSpc>
                          <a:spcPct val="107000"/>
                        </a:lnSpc>
                        <a:spcBef>
                          <a:spcPts val="0"/>
                        </a:spcBef>
                        <a:spcAft>
                          <a:spcPts val="0"/>
                        </a:spcAft>
                      </a:pPr>
                      <a:r>
                        <a:rPr lang="en-SG" sz="1200" dirty="0">
                          <a:effectLst/>
                        </a:rPr>
                        <a:t>2.click login button</a:t>
                      </a:r>
                      <a:endParaRPr lang="en-US" sz="1100" dirty="0">
                        <a:effectLst/>
                      </a:endParaRPr>
                    </a:p>
                    <a:p>
                      <a:pPr marL="0" marR="0">
                        <a:lnSpc>
                          <a:spcPct val="107000"/>
                        </a:lnSpc>
                        <a:spcBef>
                          <a:spcPts val="0"/>
                        </a:spcBef>
                        <a:spcAft>
                          <a:spcPts val="0"/>
                        </a:spcAft>
                      </a:pPr>
                      <a:r>
                        <a:rPr lang="en-SG" sz="1200" dirty="0">
                          <a:effectLst/>
                        </a:rPr>
                        <a:t>3. fill the form and click submit</a:t>
                      </a:r>
                      <a:endParaRPr lang="en-US" sz="1100" dirty="0">
                        <a:effectLst/>
                      </a:endParaRPr>
                    </a:p>
                    <a:p>
                      <a:pPr marL="0" marR="0">
                        <a:lnSpc>
                          <a:spcPct val="107000"/>
                        </a:lnSpc>
                        <a:spcBef>
                          <a:spcPts val="0"/>
                        </a:spcBef>
                        <a:spcAft>
                          <a:spcPts val="0"/>
                        </a:spcAft>
                      </a:pPr>
                      <a:r>
                        <a:rPr lang="en-SG" sz="1200" dirty="0">
                          <a:effectLst/>
                        </a:rPr>
                        <a:t> </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8765463"/>
                  </a:ext>
                </a:extLst>
              </a:tr>
            </a:tbl>
          </a:graphicData>
        </a:graphic>
      </p:graphicFrame>
      <p:pic>
        <p:nvPicPr>
          <p:cNvPr id="24577" name="Picture 35843">
            <a:extLst>
              <a:ext uri="{FF2B5EF4-FFF2-40B4-BE49-F238E27FC236}">
                <a16:creationId xmlns:a16="http://schemas.microsoft.com/office/drawing/2014/main" id="{8DF75CBE-F800-4FBA-8B4D-D4DFA37DF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660" y="3257769"/>
            <a:ext cx="4804003" cy="168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3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rgbClr val="FFFFFF"/>
                </a:solidFill>
                <a:latin typeface="Cambria" panose="02040503050406030204" pitchFamily="18" charset="0"/>
                <a:ea typeface="Cambria" panose="02040503050406030204" pitchFamily="18" charset="0"/>
                <a:cs typeface="Arial" panose="020B0604020202020204" pitchFamily="34" charset="0"/>
              </a:rPr>
              <a:t>1. </a:t>
            </a:r>
            <a:r>
              <a:rPr lang="en-SG" altLang="en-US" sz="2800" b="1" dirty="0">
                <a:solidFill>
                  <a:schemeClr val="bg1"/>
                </a:solidFill>
                <a:latin typeface="Cambria" panose="02040503050406030204" pitchFamily="18" charset="0"/>
                <a:ea typeface="Cambria" panose="02040503050406030204" pitchFamily="18" charset="0"/>
              </a:rPr>
              <a:t>List of software used</a:t>
            </a:r>
            <a:endPar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SG" dirty="0">
                <a:solidFill>
                  <a:schemeClr val="tx1"/>
                </a:solidFill>
                <a:latin typeface="Cambria" panose="02040503050406030204" pitchFamily="18" charset="0"/>
                <a:ea typeface="Cambria" panose="02040503050406030204" pitchFamily="18" charset="0"/>
              </a:rPr>
              <a:t>			Spring Tool Suite 3</a:t>
            </a:r>
          </a:p>
        </p:txBody>
      </p:sp>
      <p:pic>
        <p:nvPicPr>
          <p:cNvPr id="3" name="Picture 2">
            <a:extLst>
              <a:ext uri="{FF2B5EF4-FFF2-40B4-BE49-F238E27FC236}">
                <a16:creationId xmlns:a16="http://schemas.microsoft.com/office/drawing/2014/main" id="{D681B1F6-B692-4BE1-B267-4B06A528FF35}"/>
              </a:ext>
            </a:extLst>
          </p:cNvPr>
          <p:cNvPicPr>
            <a:picLocks noChangeAspect="1"/>
          </p:cNvPicPr>
          <p:nvPr/>
        </p:nvPicPr>
        <p:blipFill>
          <a:blip r:embed="rId2"/>
          <a:stretch>
            <a:fillRect/>
          </a:stretch>
        </p:blipFill>
        <p:spPr>
          <a:xfrm>
            <a:off x="3863752" y="2348880"/>
            <a:ext cx="6898255" cy="371499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Usability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Search</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B03F907D-012E-4363-8D42-0021479550E6}"/>
              </a:ext>
            </a:extLst>
          </p:cNvPr>
          <p:cNvGraphicFramePr>
            <a:graphicFrameLocks noGrp="1"/>
          </p:cNvGraphicFramePr>
          <p:nvPr>
            <p:extLst>
              <p:ext uri="{D42A27DB-BD31-4B8C-83A1-F6EECF244321}">
                <p14:modId xmlns:p14="http://schemas.microsoft.com/office/powerpoint/2010/main" val="2996634002"/>
              </p:ext>
            </p:extLst>
          </p:nvPr>
        </p:nvGraphicFramePr>
        <p:xfrm>
          <a:off x="209700" y="2348880"/>
          <a:ext cx="5682615" cy="6858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4127199512"/>
                    </a:ext>
                  </a:extLst>
                </a:gridCol>
                <a:gridCol w="4142740">
                  <a:extLst>
                    <a:ext uri="{9D8B030D-6E8A-4147-A177-3AD203B41FA5}">
                      <a16:colId xmlns:a16="http://schemas.microsoft.com/office/drawing/2014/main" val="3315941387"/>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Usability test of Search of a car in Cars Sales Portal</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01700499"/>
                  </a:ext>
                </a:extLst>
              </a:tr>
              <a:tr h="127635">
                <a:tc>
                  <a:txBody>
                    <a:bodyPr/>
                    <a:lstStyle/>
                    <a:p>
                      <a:pPr marL="0" marR="0">
                        <a:lnSpc>
                          <a:spcPct val="107000"/>
                        </a:lnSpc>
                        <a:spcBef>
                          <a:spcPts val="0"/>
                        </a:spcBef>
                        <a:spcAft>
                          <a:spcPts val="0"/>
                        </a:spcAft>
                      </a:pPr>
                      <a:r>
                        <a:rPr lang="en-SG" sz="1100">
                          <a:effectLst/>
                        </a:rPr>
                        <a:t>TS020</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570965321"/>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Search a car in Cars Sales Portal </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84827914"/>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User need to Search a car in cars sales portal</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45570078"/>
                  </a:ext>
                </a:extLst>
              </a:tr>
            </a:tbl>
          </a:graphicData>
        </a:graphic>
      </p:graphicFrame>
      <p:graphicFrame>
        <p:nvGraphicFramePr>
          <p:cNvPr id="4" name="Table 3">
            <a:extLst>
              <a:ext uri="{FF2B5EF4-FFF2-40B4-BE49-F238E27FC236}">
                <a16:creationId xmlns:a16="http://schemas.microsoft.com/office/drawing/2014/main" id="{D29E11EB-3B04-4506-8547-96FAEE7DDEBA}"/>
              </a:ext>
            </a:extLst>
          </p:cNvPr>
          <p:cNvGraphicFramePr>
            <a:graphicFrameLocks noGrp="1"/>
          </p:cNvGraphicFramePr>
          <p:nvPr>
            <p:extLst>
              <p:ext uri="{D42A27DB-BD31-4B8C-83A1-F6EECF244321}">
                <p14:modId xmlns:p14="http://schemas.microsoft.com/office/powerpoint/2010/main" val="3352301645"/>
              </p:ext>
            </p:extLst>
          </p:nvPr>
        </p:nvGraphicFramePr>
        <p:xfrm>
          <a:off x="209700" y="3135376"/>
          <a:ext cx="6477001"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4258036616"/>
                    </a:ext>
                  </a:extLst>
                </a:gridCol>
                <a:gridCol w="867960">
                  <a:extLst>
                    <a:ext uri="{9D8B030D-6E8A-4147-A177-3AD203B41FA5}">
                      <a16:colId xmlns:a16="http://schemas.microsoft.com/office/drawing/2014/main" val="3007133571"/>
                    </a:ext>
                  </a:extLst>
                </a:gridCol>
                <a:gridCol w="827959">
                  <a:extLst>
                    <a:ext uri="{9D8B030D-6E8A-4147-A177-3AD203B41FA5}">
                      <a16:colId xmlns:a16="http://schemas.microsoft.com/office/drawing/2014/main" val="4059901335"/>
                    </a:ext>
                  </a:extLst>
                </a:gridCol>
                <a:gridCol w="820340">
                  <a:extLst>
                    <a:ext uri="{9D8B030D-6E8A-4147-A177-3AD203B41FA5}">
                      <a16:colId xmlns:a16="http://schemas.microsoft.com/office/drawing/2014/main" val="2831114954"/>
                    </a:ext>
                  </a:extLst>
                </a:gridCol>
                <a:gridCol w="1151777">
                  <a:extLst>
                    <a:ext uri="{9D8B030D-6E8A-4147-A177-3AD203B41FA5}">
                      <a16:colId xmlns:a16="http://schemas.microsoft.com/office/drawing/2014/main" val="1085435737"/>
                    </a:ext>
                  </a:extLst>
                </a:gridCol>
                <a:gridCol w="1191778">
                  <a:extLst>
                    <a:ext uri="{9D8B030D-6E8A-4147-A177-3AD203B41FA5}">
                      <a16:colId xmlns:a16="http://schemas.microsoft.com/office/drawing/2014/main" val="1776460135"/>
                    </a:ext>
                  </a:extLst>
                </a:gridCol>
                <a:gridCol w="716845">
                  <a:extLst>
                    <a:ext uri="{9D8B030D-6E8A-4147-A177-3AD203B41FA5}">
                      <a16:colId xmlns:a16="http://schemas.microsoft.com/office/drawing/2014/main" val="1588028684"/>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42278269"/>
                  </a:ext>
                </a:extLst>
              </a:tr>
              <a:tr h="983615">
                <a:tc>
                  <a:txBody>
                    <a:bodyPr/>
                    <a:lstStyle/>
                    <a:p>
                      <a:pPr marL="0" marR="0">
                        <a:lnSpc>
                          <a:spcPct val="107000"/>
                        </a:lnSpc>
                        <a:spcBef>
                          <a:spcPts val="0"/>
                        </a:spcBef>
                        <a:spcAft>
                          <a:spcPts val="0"/>
                        </a:spcAft>
                      </a:pPr>
                      <a:r>
                        <a:rPr lang="en-US" sz="1200">
                          <a:effectLst/>
                        </a:rPr>
                        <a:t>TS020</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low</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User should be able to search a car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Users can search a car without issue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54741091"/>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1.go to cars sales portal</a:t>
                      </a:r>
                      <a:endParaRPr lang="en-US" sz="1100" dirty="0">
                        <a:effectLst/>
                      </a:endParaRPr>
                    </a:p>
                    <a:p>
                      <a:pPr marL="0" marR="0">
                        <a:lnSpc>
                          <a:spcPct val="107000"/>
                        </a:lnSpc>
                        <a:spcBef>
                          <a:spcPts val="0"/>
                        </a:spcBef>
                        <a:spcAft>
                          <a:spcPts val="0"/>
                        </a:spcAft>
                      </a:pPr>
                      <a:r>
                        <a:rPr lang="en-SG" sz="1200" dirty="0">
                          <a:effectLst/>
                        </a:rPr>
                        <a:t>2. type cars make or model in the search form</a:t>
                      </a:r>
                      <a:endParaRPr lang="en-US" sz="1100" dirty="0">
                        <a:effectLst/>
                      </a:endParaRPr>
                    </a:p>
                    <a:p>
                      <a:pPr marL="0" marR="0">
                        <a:lnSpc>
                          <a:spcPct val="107000"/>
                        </a:lnSpc>
                        <a:spcBef>
                          <a:spcPts val="0"/>
                        </a:spcBef>
                        <a:spcAft>
                          <a:spcPts val="0"/>
                        </a:spcAft>
                      </a:pPr>
                      <a:r>
                        <a:rPr lang="en-SG" sz="1200" dirty="0">
                          <a:effectLst/>
                        </a:rPr>
                        <a:t>3. click search</a:t>
                      </a:r>
                      <a:endParaRPr lang="en-US" sz="1100" dirty="0">
                        <a:effectLst/>
                      </a:endParaRPr>
                    </a:p>
                    <a:p>
                      <a:pPr marL="0" marR="0">
                        <a:lnSpc>
                          <a:spcPct val="107000"/>
                        </a:lnSpc>
                        <a:spcBef>
                          <a:spcPts val="0"/>
                        </a:spcBef>
                        <a:spcAft>
                          <a:spcPts val="0"/>
                        </a:spcAft>
                      </a:pPr>
                      <a:r>
                        <a:rPr lang="en-SG" sz="1200" dirty="0">
                          <a:effectLst/>
                        </a:rPr>
                        <a:t> </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9657832"/>
                  </a:ext>
                </a:extLst>
              </a:tr>
            </a:tbl>
          </a:graphicData>
        </a:graphic>
      </p:graphicFrame>
      <p:pic>
        <p:nvPicPr>
          <p:cNvPr id="25601" name="Picture 35844">
            <a:extLst>
              <a:ext uri="{FF2B5EF4-FFF2-40B4-BE49-F238E27FC236}">
                <a16:creationId xmlns:a16="http://schemas.microsoft.com/office/drawing/2014/main" id="{B345BC70-D980-4043-84B1-C5656FA53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080" y="2637536"/>
            <a:ext cx="4648200"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556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Usability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View all Car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852AD60E-B88E-4A04-8CD8-13657A1F3A3D}"/>
              </a:ext>
            </a:extLst>
          </p:cNvPr>
          <p:cNvGraphicFramePr>
            <a:graphicFrameLocks noGrp="1"/>
          </p:cNvGraphicFramePr>
          <p:nvPr>
            <p:extLst>
              <p:ext uri="{D42A27DB-BD31-4B8C-83A1-F6EECF244321}">
                <p14:modId xmlns:p14="http://schemas.microsoft.com/office/powerpoint/2010/main" val="60118748"/>
              </p:ext>
            </p:extLst>
          </p:nvPr>
        </p:nvGraphicFramePr>
        <p:xfrm>
          <a:off x="263352" y="2420888"/>
          <a:ext cx="5682615" cy="6858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3765701428"/>
                    </a:ext>
                  </a:extLst>
                </a:gridCol>
                <a:gridCol w="4142740">
                  <a:extLst>
                    <a:ext uri="{9D8B030D-6E8A-4147-A177-3AD203B41FA5}">
                      <a16:colId xmlns:a16="http://schemas.microsoft.com/office/drawing/2014/main" val="3003621798"/>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Usability test of liast all car in Cars Sales Portal</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88531483"/>
                  </a:ext>
                </a:extLst>
              </a:tr>
              <a:tr h="127635">
                <a:tc>
                  <a:txBody>
                    <a:bodyPr/>
                    <a:lstStyle/>
                    <a:p>
                      <a:pPr marL="0" marR="0">
                        <a:lnSpc>
                          <a:spcPct val="107000"/>
                        </a:lnSpc>
                        <a:spcBef>
                          <a:spcPts val="0"/>
                        </a:spcBef>
                        <a:spcAft>
                          <a:spcPts val="0"/>
                        </a:spcAft>
                      </a:pPr>
                      <a:r>
                        <a:rPr lang="en-SG" sz="1100">
                          <a:effectLst/>
                        </a:rPr>
                        <a:t>TS021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573054873"/>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List all car in Cars Sales Portal </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26126593"/>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User need to see list all car in cars sales portal</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53998852"/>
                  </a:ext>
                </a:extLst>
              </a:tr>
            </a:tbl>
          </a:graphicData>
        </a:graphic>
      </p:graphicFrame>
      <p:graphicFrame>
        <p:nvGraphicFramePr>
          <p:cNvPr id="4" name="Table 3">
            <a:extLst>
              <a:ext uri="{FF2B5EF4-FFF2-40B4-BE49-F238E27FC236}">
                <a16:creationId xmlns:a16="http://schemas.microsoft.com/office/drawing/2014/main" id="{EF1C7CAD-E999-44AB-B5CF-B5D04C98A34A}"/>
              </a:ext>
            </a:extLst>
          </p:cNvPr>
          <p:cNvGraphicFramePr>
            <a:graphicFrameLocks noGrp="1"/>
          </p:cNvGraphicFramePr>
          <p:nvPr>
            <p:extLst>
              <p:ext uri="{D42A27DB-BD31-4B8C-83A1-F6EECF244321}">
                <p14:modId xmlns:p14="http://schemas.microsoft.com/office/powerpoint/2010/main" val="2007973932"/>
              </p:ext>
            </p:extLst>
          </p:nvPr>
        </p:nvGraphicFramePr>
        <p:xfrm>
          <a:off x="263352" y="3106688"/>
          <a:ext cx="6477001"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2964743846"/>
                    </a:ext>
                  </a:extLst>
                </a:gridCol>
                <a:gridCol w="867960">
                  <a:extLst>
                    <a:ext uri="{9D8B030D-6E8A-4147-A177-3AD203B41FA5}">
                      <a16:colId xmlns:a16="http://schemas.microsoft.com/office/drawing/2014/main" val="1370990614"/>
                    </a:ext>
                  </a:extLst>
                </a:gridCol>
                <a:gridCol w="827959">
                  <a:extLst>
                    <a:ext uri="{9D8B030D-6E8A-4147-A177-3AD203B41FA5}">
                      <a16:colId xmlns:a16="http://schemas.microsoft.com/office/drawing/2014/main" val="1477548362"/>
                    </a:ext>
                  </a:extLst>
                </a:gridCol>
                <a:gridCol w="820340">
                  <a:extLst>
                    <a:ext uri="{9D8B030D-6E8A-4147-A177-3AD203B41FA5}">
                      <a16:colId xmlns:a16="http://schemas.microsoft.com/office/drawing/2014/main" val="2036601468"/>
                    </a:ext>
                  </a:extLst>
                </a:gridCol>
                <a:gridCol w="1151777">
                  <a:extLst>
                    <a:ext uri="{9D8B030D-6E8A-4147-A177-3AD203B41FA5}">
                      <a16:colId xmlns:a16="http://schemas.microsoft.com/office/drawing/2014/main" val="3239522600"/>
                    </a:ext>
                  </a:extLst>
                </a:gridCol>
                <a:gridCol w="1191778">
                  <a:extLst>
                    <a:ext uri="{9D8B030D-6E8A-4147-A177-3AD203B41FA5}">
                      <a16:colId xmlns:a16="http://schemas.microsoft.com/office/drawing/2014/main" val="4210870000"/>
                    </a:ext>
                  </a:extLst>
                </a:gridCol>
                <a:gridCol w="716845">
                  <a:extLst>
                    <a:ext uri="{9D8B030D-6E8A-4147-A177-3AD203B41FA5}">
                      <a16:colId xmlns:a16="http://schemas.microsoft.com/office/drawing/2014/main" val="4899670"/>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27259991"/>
                  </a:ext>
                </a:extLst>
              </a:tr>
              <a:tr h="983615">
                <a:tc>
                  <a:txBody>
                    <a:bodyPr/>
                    <a:lstStyle/>
                    <a:p>
                      <a:pPr marL="0" marR="0">
                        <a:lnSpc>
                          <a:spcPct val="107000"/>
                        </a:lnSpc>
                        <a:spcBef>
                          <a:spcPts val="0"/>
                        </a:spcBef>
                        <a:spcAft>
                          <a:spcPts val="0"/>
                        </a:spcAft>
                      </a:pPr>
                      <a:r>
                        <a:rPr lang="en-US" sz="1200">
                          <a:effectLst/>
                        </a:rPr>
                        <a:t>TS021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low</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User should be able to go to car list page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Users can go to car list page without issue</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428042944"/>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1.go to cars sales portal</a:t>
                      </a:r>
                      <a:endParaRPr lang="en-US" sz="1100" dirty="0">
                        <a:effectLst/>
                      </a:endParaRPr>
                    </a:p>
                    <a:p>
                      <a:pPr marL="0" marR="0">
                        <a:lnSpc>
                          <a:spcPct val="107000"/>
                        </a:lnSpc>
                        <a:spcBef>
                          <a:spcPts val="0"/>
                        </a:spcBef>
                        <a:spcAft>
                          <a:spcPts val="0"/>
                        </a:spcAft>
                      </a:pPr>
                      <a:r>
                        <a:rPr lang="en-SG" sz="1200" dirty="0">
                          <a:effectLst/>
                        </a:rPr>
                        <a:t>2. go to car list page by click car list button in the navbar</a:t>
                      </a:r>
                      <a:endParaRPr lang="en-US" sz="1100" dirty="0">
                        <a:effectLst/>
                      </a:endParaRPr>
                    </a:p>
                    <a:p>
                      <a:pPr marL="0" marR="0">
                        <a:lnSpc>
                          <a:spcPct val="107000"/>
                        </a:lnSpc>
                        <a:spcBef>
                          <a:spcPts val="0"/>
                        </a:spcBef>
                        <a:spcAft>
                          <a:spcPts val="0"/>
                        </a:spcAft>
                      </a:pPr>
                      <a:r>
                        <a:rPr lang="en-SG" sz="1200" dirty="0">
                          <a:effectLst/>
                        </a:rPr>
                        <a:t>3. click search</a:t>
                      </a:r>
                      <a:endParaRPr lang="en-US" sz="1100" dirty="0">
                        <a:effectLst/>
                      </a:endParaRPr>
                    </a:p>
                    <a:p>
                      <a:pPr marL="0" marR="0">
                        <a:lnSpc>
                          <a:spcPct val="107000"/>
                        </a:lnSpc>
                        <a:spcBef>
                          <a:spcPts val="0"/>
                        </a:spcBef>
                        <a:spcAft>
                          <a:spcPts val="0"/>
                        </a:spcAft>
                      </a:pPr>
                      <a:r>
                        <a:rPr lang="en-SG" sz="1200" dirty="0">
                          <a:effectLst/>
                        </a:rPr>
                        <a:t> </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6292826"/>
                  </a:ext>
                </a:extLst>
              </a:tr>
            </a:tbl>
          </a:graphicData>
        </a:graphic>
      </p:graphicFrame>
      <p:pic>
        <p:nvPicPr>
          <p:cNvPr id="26625" name="Picture 35845">
            <a:extLst>
              <a:ext uri="{FF2B5EF4-FFF2-40B4-BE49-F238E27FC236}">
                <a16:creationId xmlns:a16="http://schemas.microsoft.com/office/drawing/2014/main" id="{87B16643-8418-4780-9A14-CF5279F30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1249" y="2872591"/>
            <a:ext cx="4660246"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791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Usability Test</a:t>
            </a:r>
            <a:endParaRPr lang="en-US" sz="1600" b="1" dirty="0">
              <a:solidFill>
                <a:schemeClr val="tx1"/>
              </a:solidFill>
              <a:latin typeface="Cambria" panose="02040503050406030204" pitchFamily="18" charset="0"/>
              <a:ea typeface="Cambria" panose="02040503050406030204" pitchFamily="18" charset="0"/>
            </a:endParaRPr>
          </a:p>
          <a:p>
            <a:pPr algn="ctr">
              <a:defRPr/>
            </a:pPr>
            <a:r>
              <a:rPr lang="en-US" sz="1600" b="1" dirty="0">
                <a:solidFill>
                  <a:schemeClr val="tx1"/>
                </a:solidFill>
                <a:latin typeface="Cambria" panose="02040503050406030204" pitchFamily="18" charset="0"/>
                <a:ea typeface="Cambria" panose="02040503050406030204" pitchFamily="18" charset="0"/>
              </a:rPr>
              <a:t>Post a Car</a:t>
            </a:r>
            <a:endParaRPr lang="id-ID" sz="1600" b="1" dirty="0">
              <a:solidFill>
                <a:schemeClr val="tx1"/>
              </a:solidFill>
              <a:latin typeface="Cambria" panose="02040503050406030204" pitchFamily="18" charset="0"/>
              <a:ea typeface="Cambria" panose="02040503050406030204" pitchFamily="18" charset="0"/>
            </a:endParaRP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906652CC-3267-46B4-A50C-CD622E41A32A}"/>
              </a:ext>
            </a:extLst>
          </p:cNvPr>
          <p:cNvGraphicFramePr>
            <a:graphicFrameLocks noGrp="1"/>
          </p:cNvGraphicFramePr>
          <p:nvPr>
            <p:extLst>
              <p:ext uri="{D42A27DB-BD31-4B8C-83A1-F6EECF244321}">
                <p14:modId xmlns:p14="http://schemas.microsoft.com/office/powerpoint/2010/main" val="2655126543"/>
              </p:ext>
            </p:extLst>
          </p:nvPr>
        </p:nvGraphicFramePr>
        <p:xfrm>
          <a:off x="396810" y="2636912"/>
          <a:ext cx="5682615" cy="6858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1962171326"/>
                    </a:ext>
                  </a:extLst>
                </a:gridCol>
                <a:gridCol w="4142740">
                  <a:extLst>
                    <a:ext uri="{9D8B030D-6E8A-4147-A177-3AD203B41FA5}">
                      <a16:colId xmlns:a16="http://schemas.microsoft.com/office/drawing/2014/main" val="2623797757"/>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Usability test of post a car in Cars Sales Portal</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6855105"/>
                  </a:ext>
                </a:extLst>
              </a:tr>
              <a:tr h="127635">
                <a:tc>
                  <a:txBody>
                    <a:bodyPr/>
                    <a:lstStyle/>
                    <a:p>
                      <a:pPr marL="0" marR="0">
                        <a:lnSpc>
                          <a:spcPct val="107000"/>
                        </a:lnSpc>
                        <a:spcBef>
                          <a:spcPts val="0"/>
                        </a:spcBef>
                        <a:spcAft>
                          <a:spcPts val="0"/>
                        </a:spcAft>
                      </a:pPr>
                      <a:r>
                        <a:rPr lang="en-SG" sz="1100">
                          <a:effectLst/>
                        </a:rPr>
                        <a:t>TS022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627734842"/>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post a car in Cars Sales Portal </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35350997"/>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User need to post a car in cars sales portal</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10150931"/>
                  </a:ext>
                </a:extLst>
              </a:tr>
            </a:tbl>
          </a:graphicData>
        </a:graphic>
      </p:graphicFrame>
      <p:graphicFrame>
        <p:nvGraphicFramePr>
          <p:cNvPr id="4" name="Table 3">
            <a:extLst>
              <a:ext uri="{FF2B5EF4-FFF2-40B4-BE49-F238E27FC236}">
                <a16:creationId xmlns:a16="http://schemas.microsoft.com/office/drawing/2014/main" id="{A0490AD4-BDD1-48D9-86C6-D3B1B4FFCE06}"/>
              </a:ext>
            </a:extLst>
          </p:cNvPr>
          <p:cNvGraphicFramePr>
            <a:graphicFrameLocks noGrp="1"/>
          </p:cNvGraphicFramePr>
          <p:nvPr>
            <p:extLst>
              <p:ext uri="{D42A27DB-BD31-4B8C-83A1-F6EECF244321}">
                <p14:modId xmlns:p14="http://schemas.microsoft.com/office/powerpoint/2010/main" val="3533586918"/>
              </p:ext>
            </p:extLst>
          </p:nvPr>
        </p:nvGraphicFramePr>
        <p:xfrm>
          <a:off x="396810" y="3348260"/>
          <a:ext cx="6401149" cy="2708221"/>
        </p:xfrm>
        <a:graphic>
          <a:graphicData uri="http://schemas.openxmlformats.org/drawingml/2006/table">
            <a:tbl>
              <a:tblPr firstRow="1" firstCol="1" bandRow="1">
                <a:tableStyleId>{5C22544A-7EE6-4342-B048-85BDC9FD1C3A}</a:tableStyleId>
              </a:tblPr>
              <a:tblGrid>
                <a:gridCol w="889798">
                  <a:extLst>
                    <a:ext uri="{9D8B030D-6E8A-4147-A177-3AD203B41FA5}">
                      <a16:colId xmlns:a16="http://schemas.microsoft.com/office/drawing/2014/main" val="2275392597"/>
                    </a:ext>
                  </a:extLst>
                </a:gridCol>
                <a:gridCol w="857795">
                  <a:extLst>
                    <a:ext uri="{9D8B030D-6E8A-4147-A177-3AD203B41FA5}">
                      <a16:colId xmlns:a16="http://schemas.microsoft.com/office/drawing/2014/main" val="3952589476"/>
                    </a:ext>
                  </a:extLst>
                </a:gridCol>
                <a:gridCol w="818263">
                  <a:extLst>
                    <a:ext uri="{9D8B030D-6E8A-4147-A177-3AD203B41FA5}">
                      <a16:colId xmlns:a16="http://schemas.microsoft.com/office/drawing/2014/main" val="3544721768"/>
                    </a:ext>
                  </a:extLst>
                </a:gridCol>
                <a:gridCol w="810733">
                  <a:extLst>
                    <a:ext uri="{9D8B030D-6E8A-4147-A177-3AD203B41FA5}">
                      <a16:colId xmlns:a16="http://schemas.microsoft.com/office/drawing/2014/main" val="2130568199"/>
                    </a:ext>
                  </a:extLst>
                </a:gridCol>
                <a:gridCol w="1138289">
                  <a:extLst>
                    <a:ext uri="{9D8B030D-6E8A-4147-A177-3AD203B41FA5}">
                      <a16:colId xmlns:a16="http://schemas.microsoft.com/office/drawing/2014/main" val="1809634842"/>
                    </a:ext>
                  </a:extLst>
                </a:gridCol>
                <a:gridCol w="1177821">
                  <a:extLst>
                    <a:ext uri="{9D8B030D-6E8A-4147-A177-3AD203B41FA5}">
                      <a16:colId xmlns:a16="http://schemas.microsoft.com/office/drawing/2014/main" val="3920947251"/>
                    </a:ext>
                  </a:extLst>
                </a:gridCol>
                <a:gridCol w="708450">
                  <a:extLst>
                    <a:ext uri="{9D8B030D-6E8A-4147-A177-3AD203B41FA5}">
                      <a16:colId xmlns:a16="http://schemas.microsoft.com/office/drawing/2014/main" val="3881892305"/>
                    </a:ext>
                  </a:extLst>
                </a:gridCol>
              </a:tblGrid>
              <a:tr h="570519">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extLst>
                  <a:ext uri="{0D108BD9-81ED-4DB2-BD59-A6C34878D82A}">
                    <a16:rowId xmlns:a16="http://schemas.microsoft.com/office/drawing/2014/main" val="1632692087"/>
                  </a:ext>
                </a:extLst>
              </a:tr>
              <a:tr h="972096">
                <a:tc>
                  <a:txBody>
                    <a:bodyPr/>
                    <a:lstStyle/>
                    <a:p>
                      <a:pPr marL="0" marR="0">
                        <a:lnSpc>
                          <a:spcPct val="107000"/>
                        </a:lnSpc>
                        <a:spcBef>
                          <a:spcPts val="0"/>
                        </a:spcBef>
                        <a:spcAft>
                          <a:spcPts val="0"/>
                        </a:spcAft>
                      </a:pPr>
                      <a:r>
                        <a:rPr lang="en-US" sz="1200">
                          <a:effectLst/>
                        </a:rPr>
                        <a:t>TS022</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low</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User should be able to post a car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Users can post a car without issue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extLst>
                  <a:ext uri="{0D108BD9-81ED-4DB2-BD59-A6C34878D82A}">
                    <a16:rowId xmlns:a16="http://schemas.microsoft.com/office/drawing/2014/main" val="2280839730"/>
                  </a:ext>
                </a:extLst>
              </a:tr>
              <a:tr h="1151956">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gridSpan="5">
                  <a:txBody>
                    <a:bodyPr/>
                    <a:lstStyle/>
                    <a:p>
                      <a:pPr marL="0" marR="0">
                        <a:lnSpc>
                          <a:spcPct val="107000"/>
                        </a:lnSpc>
                        <a:spcBef>
                          <a:spcPts val="0"/>
                        </a:spcBef>
                        <a:spcAft>
                          <a:spcPts val="0"/>
                        </a:spcAft>
                      </a:pPr>
                      <a:r>
                        <a:rPr lang="en-SG" sz="1200" dirty="0">
                          <a:effectLst/>
                        </a:rPr>
                        <a:t>1.go to cars sales portal</a:t>
                      </a:r>
                      <a:endParaRPr lang="en-US" sz="1100" dirty="0">
                        <a:effectLst/>
                      </a:endParaRPr>
                    </a:p>
                    <a:p>
                      <a:pPr marL="0" marR="0">
                        <a:lnSpc>
                          <a:spcPct val="107000"/>
                        </a:lnSpc>
                        <a:spcBef>
                          <a:spcPts val="0"/>
                        </a:spcBef>
                        <a:spcAft>
                          <a:spcPts val="0"/>
                        </a:spcAft>
                      </a:pPr>
                      <a:r>
                        <a:rPr lang="en-SG" sz="1200" dirty="0">
                          <a:effectLst/>
                        </a:rPr>
                        <a:t>2. login as user role account</a:t>
                      </a:r>
                      <a:endParaRPr lang="en-US" sz="1100" dirty="0">
                        <a:effectLst/>
                      </a:endParaRPr>
                    </a:p>
                    <a:p>
                      <a:pPr marL="0" marR="0">
                        <a:lnSpc>
                          <a:spcPct val="107000"/>
                        </a:lnSpc>
                        <a:spcBef>
                          <a:spcPts val="0"/>
                        </a:spcBef>
                        <a:spcAft>
                          <a:spcPts val="0"/>
                        </a:spcAft>
                      </a:pPr>
                      <a:r>
                        <a:rPr lang="en-SG" sz="1200" dirty="0">
                          <a:effectLst/>
                        </a:rPr>
                        <a:t>2. click my store button in the navbar dropdown</a:t>
                      </a:r>
                      <a:endParaRPr lang="en-US" sz="1100" dirty="0">
                        <a:effectLst/>
                      </a:endParaRPr>
                    </a:p>
                    <a:p>
                      <a:pPr marL="0" marR="0">
                        <a:lnSpc>
                          <a:spcPct val="107000"/>
                        </a:lnSpc>
                        <a:spcBef>
                          <a:spcPts val="0"/>
                        </a:spcBef>
                        <a:spcAft>
                          <a:spcPts val="0"/>
                        </a:spcAft>
                      </a:pPr>
                      <a:r>
                        <a:rPr lang="en-SG" sz="1200" dirty="0">
                          <a:effectLst/>
                        </a:rPr>
                        <a:t>3. click sale a car button</a:t>
                      </a:r>
                      <a:endParaRPr lang="en-US" sz="1100" dirty="0">
                        <a:effectLst/>
                      </a:endParaRPr>
                    </a:p>
                    <a:p>
                      <a:pPr marL="0" marR="0">
                        <a:lnSpc>
                          <a:spcPct val="107000"/>
                        </a:lnSpc>
                        <a:spcBef>
                          <a:spcPts val="0"/>
                        </a:spcBef>
                        <a:spcAft>
                          <a:spcPts val="0"/>
                        </a:spcAft>
                      </a:pPr>
                      <a:r>
                        <a:rPr lang="en-SG" sz="1200" dirty="0">
                          <a:effectLst/>
                        </a:rPr>
                        <a:t>4. fill the form and click submit</a:t>
                      </a:r>
                      <a:endParaRPr lang="en-US" sz="1100" dirty="0">
                        <a:effectLst/>
                      </a:endParaRPr>
                    </a:p>
                    <a:p>
                      <a:pPr marL="0" marR="0">
                        <a:lnSpc>
                          <a:spcPct val="107000"/>
                        </a:lnSpc>
                        <a:spcBef>
                          <a:spcPts val="0"/>
                        </a:spcBef>
                        <a:spcAft>
                          <a:spcPts val="0"/>
                        </a:spcAft>
                      </a:pPr>
                      <a:r>
                        <a:rPr lang="en-SG" sz="1200" dirty="0">
                          <a:effectLst/>
                        </a:rPr>
                        <a:t> </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7777" marR="67777"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21364946"/>
                  </a:ext>
                </a:extLst>
              </a:tr>
            </a:tbl>
          </a:graphicData>
        </a:graphic>
      </p:graphicFrame>
      <p:pic>
        <p:nvPicPr>
          <p:cNvPr id="27649" name="Picture 35846">
            <a:extLst>
              <a:ext uri="{FF2B5EF4-FFF2-40B4-BE49-F238E27FC236}">
                <a16:creationId xmlns:a16="http://schemas.microsoft.com/office/drawing/2014/main" id="{A38C6823-ADCB-48C9-8764-5DEEC8BC0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9816" y="3150707"/>
            <a:ext cx="4842957" cy="290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751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Security Test</a:t>
            </a:r>
          </a:p>
          <a:p>
            <a:pPr>
              <a:defRPr/>
            </a:pPr>
            <a:endParaRPr lang="id-ID" sz="1600"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7EE3DB8B-C318-43D5-A033-E1D698BD68C4}"/>
              </a:ext>
            </a:extLst>
          </p:cNvPr>
          <p:cNvGraphicFramePr>
            <a:graphicFrameLocks noGrp="1"/>
          </p:cNvGraphicFramePr>
          <p:nvPr>
            <p:extLst>
              <p:ext uri="{D42A27DB-BD31-4B8C-83A1-F6EECF244321}">
                <p14:modId xmlns:p14="http://schemas.microsoft.com/office/powerpoint/2010/main" val="1163985411"/>
              </p:ext>
            </p:extLst>
          </p:nvPr>
        </p:nvGraphicFramePr>
        <p:xfrm>
          <a:off x="349383" y="3212976"/>
          <a:ext cx="5682615" cy="13716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2006568829"/>
                    </a:ext>
                  </a:extLst>
                </a:gridCol>
                <a:gridCol w="4142740">
                  <a:extLst>
                    <a:ext uri="{9D8B030D-6E8A-4147-A177-3AD203B41FA5}">
                      <a16:colId xmlns:a16="http://schemas.microsoft.com/office/drawing/2014/main" val="4162491997"/>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Security Test</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31717041"/>
                  </a:ext>
                </a:extLst>
              </a:tr>
              <a:tr h="127635">
                <a:tc>
                  <a:txBody>
                    <a:bodyPr/>
                    <a:lstStyle/>
                    <a:p>
                      <a:pPr marL="0" marR="0">
                        <a:lnSpc>
                          <a:spcPct val="107000"/>
                        </a:lnSpc>
                        <a:spcBef>
                          <a:spcPts val="0"/>
                        </a:spcBef>
                        <a:spcAft>
                          <a:spcPts val="0"/>
                        </a:spcAft>
                      </a:pPr>
                      <a:r>
                        <a:rPr lang="en-SG" sz="1100">
                          <a:effectLst/>
                        </a:rPr>
                        <a:t>TS023</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567283989"/>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Test the security of Cars Sales Portal </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22152047"/>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Check if the user that currently login really exist in the database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24743865"/>
                  </a:ext>
                </a:extLst>
              </a:tr>
              <a:tr h="0">
                <a:tc>
                  <a:txBody>
                    <a:bodyPr/>
                    <a:lstStyle/>
                    <a:p>
                      <a:pPr marL="0" marR="0">
                        <a:lnSpc>
                          <a:spcPct val="107000"/>
                        </a:lnSpc>
                        <a:spcBef>
                          <a:spcPts val="0"/>
                        </a:spcBef>
                        <a:spcAft>
                          <a:spcPts val="0"/>
                        </a:spcAft>
                      </a:pPr>
                      <a:r>
                        <a:rPr lang="en-SG" sz="1100">
                          <a:effectLst/>
                        </a:rPr>
                        <a:t>TC002</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Validate user input in login page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24300402"/>
                  </a:ext>
                </a:extLst>
              </a:tr>
              <a:tr h="0">
                <a:tc>
                  <a:txBody>
                    <a:bodyPr/>
                    <a:lstStyle/>
                    <a:p>
                      <a:pPr marL="0" marR="0">
                        <a:lnSpc>
                          <a:spcPct val="107000"/>
                        </a:lnSpc>
                        <a:spcBef>
                          <a:spcPts val="0"/>
                        </a:spcBef>
                        <a:spcAft>
                          <a:spcPts val="0"/>
                        </a:spcAft>
                      </a:pPr>
                      <a:r>
                        <a:rPr lang="en-SG" sz="1100">
                          <a:effectLst/>
                        </a:rPr>
                        <a:t>TC003</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Check if user role can’t access adiministration panel</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36834093"/>
                  </a:ext>
                </a:extLst>
              </a:tr>
              <a:tr h="0">
                <a:tc>
                  <a:txBody>
                    <a:bodyPr/>
                    <a:lstStyle/>
                    <a:p>
                      <a:pPr marL="0" marR="0">
                        <a:lnSpc>
                          <a:spcPct val="107000"/>
                        </a:lnSpc>
                        <a:spcBef>
                          <a:spcPts val="0"/>
                        </a:spcBef>
                        <a:spcAft>
                          <a:spcPts val="0"/>
                        </a:spcAft>
                      </a:pPr>
                      <a:r>
                        <a:rPr lang="en-SG" sz="1100">
                          <a:effectLst/>
                        </a:rPr>
                        <a:t>TC004</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Check if admin role can’t post a car</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69443189"/>
                  </a:ext>
                </a:extLst>
              </a:tr>
              <a:tr h="0">
                <a:tc>
                  <a:txBody>
                    <a:bodyPr/>
                    <a:lstStyle/>
                    <a:p>
                      <a:pPr marL="0" marR="0">
                        <a:lnSpc>
                          <a:spcPct val="107000"/>
                        </a:lnSpc>
                        <a:spcBef>
                          <a:spcPts val="0"/>
                        </a:spcBef>
                        <a:spcAft>
                          <a:spcPts val="0"/>
                        </a:spcAft>
                      </a:pPr>
                      <a:r>
                        <a:rPr lang="en-SG" sz="1100">
                          <a:effectLst/>
                        </a:rPr>
                        <a:t>TC005</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Check if the input mustn’t have any special character for </a:t>
                      </a:r>
                      <a:r>
                        <a:rPr lang="en-SG" sz="1100" dirty="0" err="1">
                          <a:effectLst/>
                        </a:rPr>
                        <a:t>sql</a:t>
                      </a:r>
                      <a:r>
                        <a:rPr lang="en-SG" sz="1100" dirty="0">
                          <a:effectLst/>
                        </a:rPr>
                        <a:t> injection</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69309974"/>
                  </a:ext>
                </a:extLst>
              </a:tr>
            </a:tbl>
          </a:graphicData>
        </a:graphic>
      </p:graphicFrame>
      <p:graphicFrame>
        <p:nvGraphicFramePr>
          <p:cNvPr id="4" name="Table 3">
            <a:extLst>
              <a:ext uri="{FF2B5EF4-FFF2-40B4-BE49-F238E27FC236}">
                <a16:creationId xmlns:a16="http://schemas.microsoft.com/office/drawing/2014/main" id="{1C0B1686-3B51-4945-874F-89887015650E}"/>
              </a:ext>
            </a:extLst>
          </p:cNvPr>
          <p:cNvGraphicFramePr>
            <a:graphicFrameLocks noGrp="1"/>
          </p:cNvGraphicFramePr>
          <p:nvPr>
            <p:extLst>
              <p:ext uri="{D42A27DB-BD31-4B8C-83A1-F6EECF244321}">
                <p14:modId xmlns:p14="http://schemas.microsoft.com/office/powerpoint/2010/main" val="2243751448"/>
              </p:ext>
            </p:extLst>
          </p:nvPr>
        </p:nvGraphicFramePr>
        <p:xfrm>
          <a:off x="6663087" y="1700808"/>
          <a:ext cx="4908255" cy="4909892"/>
        </p:xfrm>
        <a:graphic>
          <a:graphicData uri="http://schemas.openxmlformats.org/drawingml/2006/table">
            <a:tbl>
              <a:tblPr firstRow="1" firstCol="1" bandRow="1">
                <a:tableStyleId>{5C22544A-7EE6-4342-B048-85BDC9FD1C3A}</a:tableStyleId>
              </a:tblPr>
              <a:tblGrid>
                <a:gridCol w="649792">
                  <a:extLst>
                    <a:ext uri="{9D8B030D-6E8A-4147-A177-3AD203B41FA5}">
                      <a16:colId xmlns:a16="http://schemas.microsoft.com/office/drawing/2014/main" val="2084235552"/>
                    </a:ext>
                  </a:extLst>
                </a:gridCol>
                <a:gridCol w="526727">
                  <a:extLst>
                    <a:ext uri="{9D8B030D-6E8A-4147-A177-3AD203B41FA5}">
                      <a16:colId xmlns:a16="http://schemas.microsoft.com/office/drawing/2014/main" val="1956608689"/>
                    </a:ext>
                  </a:extLst>
                </a:gridCol>
                <a:gridCol w="621957">
                  <a:extLst>
                    <a:ext uri="{9D8B030D-6E8A-4147-A177-3AD203B41FA5}">
                      <a16:colId xmlns:a16="http://schemas.microsoft.com/office/drawing/2014/main" val="3894383865"/>
                    </a:ext>
                  </a:extLst>
                </a:gridCol>
                <a:gridCol w="684152">
                  <a:extLst>
                    <a:ext uri="{9D8B030D-6E8A-4147-A177-3AD203B41FA5}">
                      <a16:colId xmlns:a16="http://schemas.microsoft.com/office/drawing/2014/main" val="456446501"/>
                    </a:ext>
                  </a:extLst>
                </a:gridCol>
                <a:gridCol w="1048147">
                  <a:extLst>
                    <a:ext uri="{9D8B030D-6E8A-4147-A177-3AD203B41FA5}">
                      <a16:colId xmlns:a16="http://schemas.microsoft.com/office/drawing/2014/main" val="1065751283"/>
                    </a:ext>
                  </a:extLst>
                </a:gridCol>
                <a:gridCol w="860123">
                  <a:extLst>
                    <a:ext uri="{9D8B030D-6E8A-4147-A177-3AD203B41FA5}">
                      <a16:colId xmlns:a16="http://schemas.microsoft.com/office/drawing/2014/main" val="3947651829"/>
                    </a:ext>
                  </a:extLst>
                </a:gridCol>
                <a:gridCol w="517357">
                  <a:extLst>
                    <a:ext uri="{9D8B030D-6E8A-4147-A177-3AD203B41FA5}">
                      <a16:colId xmlns:a16="http://schemas.microsoft.com/office/drawing/2014/main" val="80560621"/>
                    </a:ext>
                  </a:extLst>
                </a:gridCol>
              </a:tblGrid>
              <a:tr h="301256">
                <a:tc>
                  <a:txBody>
                    <a:bodyPr/>
                    <a:lstStyle/>
                    <a:p>
                      <a:pPr marL="0" marR="0">
                        <a:lnSpc>
                          <a:spcPct val="107000"/>
                        </a:lnSpc>
                        <a:spcBef>
                          <a:spcPts val="0"/>
                        </a:spcBef>
                        <a:spcAft>
                          <a:spcPts val="0"/>
                        </a:spcAft>
                      </a:pPr>
                      <a:r>
                        <a:rPr lang="en-US" sz="800" dirty="0">
                          <a:effectLst/>
                        </a:rPr>
                        <a:t>Test Scenario ID</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a:txBody>
                    <a:bodyPr/>
                    <a:lstStyle/>
                    <a:p>
                      <a:pPr marL="0" marR="0">
                        <a:lnSpc>
                          <a:spcPct val="107000"/>
                        </a:lnSpc>
                        <a:spcBef>
                          <a:spcPts val="0"/>
                        </a:spcBef>
                        <a:spcAft>
                          <a:spcPts val="0"/>
                        </a:spcAft>
                      </a:pPr>
                      <a:r>
                        <a:rPr lang="en-US" sz="800">
                          <a:effectLst/>
                        </a:rPr>
                        <a:t>Test Case ID</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a:txBody>
                    <a:bodyPr/>
                    <a:lstStyle/>
                    <a:p>
                      <a:pPr marL="0" marR="0">
                        <a:lnSpc>
                          <a:spcPct val="107000"/>
                        </a:lnSpc>
                        <a:spcBef>
                          <a:spcPts val="0"/>
                        </a:spcBef>
                        <a:spcAft>
                          <a:spcPts val="0"/>
                        </a:spcAft>
                      </a:pPr>
                      <a:r>
                        <a:rPr lang="en-US" sz="800">
                          <a:effectLst/>
                        </a:rPr>
                        <a:t>Test Priority</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a:txBody>
                    <a:bodyPr/>
                    <a:lstStyle/>
                    <a:p>
                      <a:pPr marL="0" marR="0">
                        <a:lnSpc>
                          <a:spcPct val="107000"/>
                        </a:lnSpc>
                        <a:spcBef>
                          <a:spcPts val="0"/>
                        </a:spcBef>
                        <a:spcAft>
                          <a:spcPts val="0"/>
                        </a:spcAft>
                      </a:pPr>
                      <a:r>
                        <a:rPr lang="en-US" sz="800">
                          <a:effectLst/>
                        </a:rPr>
                        <a:t>Pre-condition</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a:txBody>
                    <a:bodyPr/>
                    <a:lstStyle/>
                    <a:p>
                      <a:pPr marL="0" marR="0">
                        <a:lnSpc>
                          <a:spcPct val="107000"/>
                        </a:lnSpc>
                        <a:spcBef>
                          <a:spcPts val="0"/>
                        </a:spcBef>
                        <a:spcAft>
                          <a:spcPts val="0"/>
                        </a:spcAft>
                      </a:pPr>
                      <a:r>
                        <a:rPr lang="en-US" sz="800">
                          <a:effectLst/>
                        </a:rPr>
                        <a:t>Expected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a:txBody>
                    <a:bodyPr/>
                    <a:lstStyle/>
                    <a:p>
                      <a:pPr marL="0" marR="0">
                        <a:lnSpc>
                          <a:spcPct val="107000"/>
                        </a:lnSpc>
                        <a:spcBef>
                          <a:spcPts val="0"/>
                        </a:spcBef>
                        <a:spcAft>
                          <a:spcPts val="0"/>
                        </a:spcAft>
                      </a:pPr>
                      <a:r>
                        <a:rPr lang="en-US" sz="800">
                          <a:effectLst/>
                        </a:rPr>
                        <a:t>Actual Result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a:txBody>
                    <a:bodyPr/>
                    <a:lstStyle/>
                    <a:p>
                      <a:pPr marL="0" marR="0">
                        <a:lnSpc>
                          <a:spcPct val="107000"/>
                        </a:lnSpc>
                        <a:spcBef>
                          <a:spcPts val="0"/>
                        </a:spcBef>
                        <a:spcAft>
                          <a:spcPts val="0"/>
                        </a:spcAft>
                      </a:pPr>
                      <a:r>
                        <a:rPr lang="en-US" sz="800">
                          <a:effectLst/>
                        </a:rPr>
                        <a:t>Pass/</a:t>
                      </a:r>
                    </a:p>
                    <a:p>
                      <a:pPr marL="0" marR="0">
                        <a:lnSpc>
                          <a:spcPct val="107000"/>
                        </a:lnSpc>
                        <a:spcBef>
                          <a:spcPts val="0"/>
                        </a:spcBef>
                        <a:spcAft>
                          <a:spcPts val="0"/>
                        </a:spcAft>
                      </a:pPr>
                      <a:r>
                        <a:rPr lang="en-US" sz="800">
                          <a:effectLst/>
                        </a:rPr>
                        <a:t>Fail</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extLst>
                  <a:ext uri="{0D108BD9-81ED-4DB2-BD59-A6C34878D82A}">
                    <a16:rowId xmlns:a16="http://schemas.microsoft.com/office/drawing/2014/main" val="1673576190"/>
                  </a:ext>
                </a:extLst>
              </a:tr>
              <a:tr h="379671">
                <a:tc rowSpan="5">
                  <a:txBody>
                    <a:bodyPr/>
                    <a:lstStyle/>
                    <a:p>
                      <a:pPr marL="0" marR="0">
                        <a:lnSpc>
                          <a:spcPct val="107000"/>
                        </a:lnSpc>
                        <a:spcBef>
                          <a:spcPts val="0"/>
                        </a:spcBef>
                        <a:spcAft>
                          <a:spcPts val="0"/>
                        </a:spcAft>
                      </a:pPr>
                      <a:r>
                        <a:rPr lang="en-US" sz="800">
                          <a:effectLst/>
                        </a:rPr>
                        <a:t>TS023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rowSpan="5">
                  <a:txBody>
                    <a:bodyPr/>
                    <a:lstStyle/>
                    <a:p>
                      <a:pPr marL="0" marR="0">
                        <a:lnSpc>
                          <a:spcPct val="107000"/>
                        </a:lnSpc>
                        <a:spcBef>
                          <a:spcPts val="0"/>
                        </a:spcBef>
                        <a:spcAft>
                          <a:spcPts val="0"/>
                        </a:spcAft>
                      </a:pPr>
                      <a:r>
                        <a:rPr lang="en-US" sz="800">
                          <a:effectLst/>
                        </a:rPr>
                        <a:t>High </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rowSpan="5">
                  <a:txBody>
                    <a:bodyPr/>
                    <a:lstStyle/>
                    <a:p>
                      <a:pPr marL="0" marR="0">
                        <a:lnSpc>
                          <a:spcPct val="107000"/>
                        </a:lnSpc>
                        <a:spcBef>
                          <a:spcPts val="0"/>
                        </a:spcBef>
                        <a:spcAft>
                          <a:spcPts val="0"/>
                        </a:spcAft>
                      </a:pPr>
                      <a:r>
                        <a:rPr lang="en-US" sz="800" dirty="0">
                          <a:effectLst/>
                        </a:rPr>
                        <a:t>Any user can access the website</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a:txBody>
                    <a:bodyPr/>
                    <a:lstStyle/>
                    <a:p>
                      <a:pPr marL="0" marR="0">
                        <a:lnSpc>
                          <a:spcPct val="107000"/>
                        </a:lnSpc>
                        <a:spcBef>
                          <a:spcPts val="0"/>
                        </a:spcBef>
                        <a:spcAft>
                          <a:spcPts val="0"/>
                        </a:spcAft>
                      </a:pPr>
                      <a:r>
                        <a:rPr lang="en-US" sz="800">
                          <a:effectLst/>
                        </a:rPr>
                        <a:t>User input and data in database is matching</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a:txBody>
                    <a:bodyPr/>
                    <a:lstStyle/>
                    <a:p>
                      <a:pPr marL="0" marR="0">
                        <a:lnSpc>
                          <a:spcPct val="107000"/>
                        </a:lnSpc>
                        <a:spcBef>
                          <a:spcPts val="0"/>
                        </a:spcBef>
                        <a:spcAft>
                          <a:spcPts val="0"/>
                        </a:spcAft>
                      </a:pPr>
                      <a:r>
                        <a:rPr lang="en-US" sz="800">
                          <a:effectLst/>
                        </a:rPr>
                        <a:t>Both of the is matching</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rowSpan="5">
                  <a:txBody>
                    <a:bodyPr/>
                    <a:lstStyle/>
                    <a:p>
                      <a:pPr marL="0" marR="0">
                        <a:lnSpc>
                          <a:spcPct val="107000"/>
                        </a:lnSpc>
                        <a:spcBef>
                          <a:spcPts val="0"/>
                        </a:spcBef>
                        <a:spcAft>
                          <a:spcPts val="0"/>
                        </a:spcAft>
                      </a:pPr>
                      <a:r>
                        <a:rPr lang="en-US" sz="800">
                          <a:effectLst/>
                        </a:rPr>
                        <a:t>Pass</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extLst>
                  <a:ext uri="{0D108BD9-81ED-4DB2-BD59-A6C34878D82A}">
                    <a16:rowId xmlns:a16="http://schemas.microsoft.com/office/drawing/2014/main" val="1565885211"/>
                  </a:ext>
                </a:extLst>
              </a:tr>
              <a:tr h="400003">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800" dirty="0">
                          <a:effectLst/>
                        </a:rPr>
                        <a:t>Send error massage if user input is wrong</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a:txBody>
                    <a:bodyPr/>
                    <a:lstStyle/>
                    <a:p>
                      <a:pPr marL="0" marR="0">
                        <a:lnSpc>
                          <a:spcPct val="107000"/>
                        </a:lnSpc>
                        <a:spcBef>
                          <a:spcPts val="0"/>
                        </a:spcBef>
                        <a:spcAft>
                          <a:spcPts val="0"/>
                        </a:spcAft>
                      </a:pPr>
                      <a:r>
                        <a:rPr lang="en-US" sz="800">
                          <a:effectLst/>
                        </a:rPr>
                        <a:t>The massage is sended if the input is wrong</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vMerge="1">
                  <a:txBody>
                    <a:bodyPr/>
                    <a:lstStyle/>
                    <a:p>
                      <a:endParaRPr lang="en-US"/>
                    </a:p>
                  </a:txBody>
                  <a:tcPr/>
                </a:tc>
                <a:extLst>
                  <a:ext uri="{0D108BD9-81ED-4DB2-BD59-A6C34878D82A}">
                    <a16:rowId xmlns:a16="http://schemas.microsoft.com/office/drawing/2014/main" val="325808964"/>
                  </a:ext>
                </a:extLst>
              </a:tr>
              <a:tr h="129353">
                <a:tc vMerge="1">
                  <a:txBody>
                    <a:bodyPr/>
                    <a:lstStyle/>
                    <a:p>
                      <a:endParaRPr lang="en-US"/>
                    </a:p>
                  </a:txBody>
                  <a:tcPr/>
                </a:tc>
                <a:tc>
                  <a:txBody>
                    <a:bodyPr/>
                    <a:lstStyle/>
                    <a:p>
                      <a:pPr marL="0" marR="0">
                        <a:lnSpc>
                          <a:spcPct val="107000"/>
                        </a:lnSpc>
                        <a:spcBef>
                          <a:spcPts val="0"/>
                        </a:spcBef>
                        <a:spcAft>
                          <a:spcPts val="0"/>
                        </a:spcAft>
                      </a:pPr>
                      <a:r>
                        <a:rPr lang="en-US" sz="800">
                          <a:effectLst/>
                        </a:rPr>
                        <a:t>TC003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vMerge="1">
                  <a:txBody>
                    <a:bodyPr/>
                    <a:lstStyle/>
                    <a:p>
                      <a:endParaRPr lang="en-US"/>
                    </a:p>
                  </a:txBody>
                  <a:tcPr/>
                </a:tc>
                <a:tc vMerge="1">
                  <a:txBody>
                    <a:bodyPr/>
                    <a:lstStyle/>
                    <a:p>
                      <a:endParaRPr lang="en-US"/>
                    </a:p>
                  </a:txBody>
                  <a:tcPr/>
                </a:tc>
                <a:tc rowSpan="2">
                  <a:txBody>
                    <a:bodyPr/>
                    <a:lstStyle/>
                    <a:p>
                      <a:pPr marL="0" marR="0">
                        <a:lnSpc>
                          <a:spcPct val="107000"/>
                        </a:lnSpc>
                        <a:spcBef>
                          <a:spcPts val="0"/>
                        </a:spcBef>
                        <a:spcAft>
                          <a:spcPts val="0"/>
                        </a:spcAft>
                      </a:pPr>
                      <a:r>
                        <a:rPr lang="en-US" sz="800">
                          <a:effectLst/>
                        </a:rPr>
                        <a:t>The page will go to forbidden page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rowSpan="2">
                  <a:txBody>
                    <a:bodyPr/>
                    <a:lstStyle/>
                    <a:p>
                      <a:pPr marL="0" marR="0">
                        <a:lnSpc>
                          <a:spcPct val="107000"/>
                        </a:lnSpc>
                        <a:spcBef>
                          <a:spcPts val="0"/>
                        </a:spcBef>
                        <a:spcAft>
                          <a:spcPts val="0"/>
                        </a:spcAft>
                      </a:pPr>
                      <a:r>
                        <a:rPr lang="en-US" sz="800">
                          <a:effectLst/>
                        </a:rPr>
                        <a:t>It go to forbidden page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vMerge="1">
                  <a:txBody>
                    <a:bodyPr/>
                    <a:lstStyle/>
                    <a:p>
                      <a:endParaRPr lang="en-US"/>
                    </a:p>
                  </a:txBody>
                  <a:tcPr/>
                </a:tc>
                <a:extLst>
                  <a:ext uri="{0D108BD9-81ED-4DB2-BD59-A6C34878D82A}">
                    <a16:rowId xmlns:a16="http://schemas.microsoft.com/office/drawing/2014/main" val="1309542280"/>
                  </a:ext>
                </a:extLst>
              </a:tr>
              <a:tr h="419586">
                <a:tc vMerge="1">
                  <a:txBody>
                    <a:bodyPr/>
                    <a:lstStyle/>
                    <a:p>
                      <a:endParaRPr lang="en-US"/>
                    </a:p>
                  </a:txBody>
                  <a:tcPr/>
                </a:tc>
                <a:tc>
                  <a:txBody>
                    <a:bodyPr/>
                    <a:lstStyle/>
                    <a:p>
                      <a:pPr marL="0" marR="0">
                        <a:lnSpc>
                          <a:spcPct val="107000"/>
                        </a:lnSpc>
                        <a:spcBef>
                          <a:spcPts val="0"/>
                        </a:spcBef>
                        <a:spcAft>
                          <a:spcPts val="0"/>
                        </a:spcAft>
                      </a:pPr>
                      <a:r>
                        <a:rPr lang="en-US" sz="800">
                          <a:effectLst/>
                        </a:rPr>
                        <a:t>TC004</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80308016"/>
                  </a:ext>
                </a:extLst>
              </a:tr>
              <a:tr h="535328">
                <a:tc vMerge="1">
                  <a:txBody>
                    <a:bodyPr/>
                    <a:lstStyle/>
                    <a:p>
                      <a:endParaRPr lang="en-US"/>
                    </a:p>
                  </a:txBody>
                  <a:tcPr/>
                </a:tc>
                <a:tc>
                  <a:txBody>
                    <a:bodyPr/>
                    <a:lstStyle/>
                    <a:p>
                      <a:pPr marL="0" marR="0">
                        <a:lnSpc>
                          <a:spcPct val="107000"/>
                        </a:lnSpc>
                        <a:spcBef>
                          <a:spcPts val="0"/>
                        </a:spcBef>
                        <a:spcAft>
                          <a:spcPts val="0"/>
                        </a:spcAft>
                      </a:pPr>
                      <a:r>
                        <a:rPr lang="en-US" sz="800">
                          <a:effectLst/>
                        </a:rPr>
                        <a:t>TC005</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800">
                          <a:effectLst/>
                        </a:rPr>
                        <a:t>If the input contain special char in will display error</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a:txBody>
                    <a:bodyPr/>
                    <a:lstStyle/>
                    <a:p>
                      <a:pPr marL="0" marR="0">
                        <a:lnSpc>
                          <a:spcPct val="107000"/>
                        </a:lnSpc>
                        <a:spcBef>
                          <a:spcPts val="0"/>
                        </a:spcBef>
                        <a:spcAft>
                          <a:spcPts val="0"/>
                        </a:spcAft>
                      </a:pPr>
                      <a:r>
                        <a:rPr lang="en-US" sz="800">
                          <a:effectLst/>
                        </a:rPr>
                        <a:t>If the input contain special char in will display error</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vMerge="1">
                  <a:txBody>
                    <a:bodyPr/>
                    <a:lstStyle/>
                    <a:p>
                      <a:endParaRPr lang="en-US"/>
                    </a:p>
                  </a:txBody>
                  <a:tcPr/>
                </a:tc>
                <a:extLst>
                  <a:ext uri="{0D108BD9-81ED-4DB2-BD59-A6C34878D82A}">
                    <a16:rowId xmlns:a16="http://schemas.microsoft.com/office/drawing/2014/main" val="3392587549"/>
                  </a:ext>
                </a:extLst>
              </a:tr>
              <a:tr h="548939">
                <a:tc rowSpan="5">
                  <a:txBody>
                    <a:bodyPr/>
                    <a:lstStyle/>
                    <a:p>
                      <a:pPr marL="0" marR="0">
                        <a:lnSpc>
                          <a:spcPct val="107000"/>
                        </a:lnSpc>
                        <a:spcBef>
                          <a:spcPts val="0"/>
                        </a:spcBef>
                        <a:spcAft>
                          <a:spcPts val="0"/>
                        </a:spcAft>
                      </a:pPr>
                      <a:r>
                        <a:rPr lang="en-US" sz="800">
                          <a:effectLst/>
                        </a:rPr>
                        <a:t>Test Step &amp; Test data</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a:txBody>
                    <a:bodyPr/>
                    <a:lstStyle/>
                    <a:p>
                      <a:pPr marL="0" marR="0">
                        <a:lnSpc>
                          <a:spcPct val="107000"/>
                        </a:lnSpc>
                        <a:spcBef>
                          <a:spcPts val="0"/>
                        </a:spcBef>
                        <a:spcAft>
                          <a:spcPts val="0"/>
                        </a:spcAft>
                      </a:pPr>
                      <a:r>
                        <a:rPr lang="en-US" sz="800">
                          <a:effectLst/>
                        </a:rPr>
                        <a:t>TC001</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gridSpan="5">
                  <a:txBody>
                    <a:bodyPr/>
                    <a:lstStyle/>
                    <a:p>
                      <a:pPr marL="0" marR="0">
                        <a:lnSpc>
                          <a:spcPct val="107000"/>
                        </a:lnSpc>
                        <a:spcBef>
                          <a:spcPts val="0"/>
                        </a:spcBef>
                        <a:spcAft>
                          <a:spcPts val="0"/>
                        </a:spcAft>
                      </a:pPr>
                      <a:r>
                        <a:rPr lang="en-SG" sz="800" dirty="0">
                          <a:effectLst/>
                        </a:rPr>
                        <a:t>1.go to cars sales portal</a:t>
                      </a:r>
                      <a:endParaRPr lang="en-US" sz="800" dirty="0">
                        <a:effectLst/>
                      </a:endParaRPr>
                    </a:p>
                    <a:p>
                      <a:pPr marL="0" marR="0">
                        <a:lnSpc>
                          <a:spcPct val="107000"/>
                        </a:lnSpc>
                        <a:spcBef>
                          <a:spcPts val="0"/>
                        </a:spcBef>
                        <a:spcAft>
                          <a:spcPts val="0"/>
                        </a:spcAft>
                      </a:pPr>
                      <a:r>
                        <a:rPr lang="en-SG" sz="800" dirty="0">
                          <a:effectLst/>
                        </a:rPr>
                        <a:t>2. click login button</a:t>
                      </a:r>
                      <a:endParaRPr lang="en-US" sz="800" dirty="0">
                        <a:effectLst/>
                      </a:endParaRPr>
                    </a:p>
                    <a:p>
                      <a:pPr marL="0" marR="0">
                        <a:lnSpc>
                          <a:spcPct val="107000"/>
                        </a:lnSpc>
                        <a:spcBef>
                          <a:spcPts val="0"/>
                        </a:spcBef>
                        <a:spcAft>
                          <a:spcPts val="0"/>
                        </a:spcAft>
                      </a:pPr>
                      <a:r>
                        <a:rPr lang="en-SG" sz="800" dirty="0">
                          <a:effectLst/>
                        </a:rPr>
                        <a:t>3.fill the form and click submit</a:t>
                      </a:r>
                      <a:endParaRPr lang="en-US" sz="800" dirty="0">
                        <a:effectLst/>
                      </a:endParaRPr>
                    </a:p>
                  </a:txBody>
                  <a:tcPr marL="84322" marR="84322" marT="42161" marB="42161"/>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9547437"/>
                  </a:ext>
                </a:extLst>
              </a:tr>
              <a:tr h="548939">
                <a:tc vMerge="1">
                  <a:txBody>
                    <a:bodyPr/>
                    <a:lstStyle/>
                    <a:p>
                      <a:endParaRPr lang="en-US"/>
                    </a:p>
                  </a:txBody>
                  <a:tcPr/>
                </a:tc>
                <a:tc>
                  <a:txBody>
                    <a:bodyPr/>
                    <a:lstStyle/>
                    <a:p>
                      <a:pPr marL="0" marR="0">
                        <a:lnSpc>
                          <a:spcPct val="107000"/>
                        </a:lnSpc>
                        <a:spcBef>
                          <a:spcPts val="0"/>
                        </a:spcBef>
                        <a:spcAft>
                          <a:spcPts val="0"/>
                        </a:spcAft>
                      </a:pPr>
                      <a:r>
                        <a:rPr lang="en-US" sz="800">
                          <a:effectLst/>
                        </a:rPr>
                        <a:t>TC002</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gridSpan="5">
                  <a:txBody>
                    <a:bodyPr/>
                    <a:lstStyle/>
                    <a:p>
                      <a:pPr marL="0" marR="0">
                        <a:lnSpc>
                          <a:spcPct val="107000"/>
                        </a:lnSpc>
                        <a:spcBef>
                          <a:spcPts val="0"/>
                        </a:spcBef>
                        <a:spcAft>
                          <a:spcPts val="0"/>
                        </a:spcAft>
                      </a:pPr>
                      <a:r>
                        <a:rPr lang="en-SG" sz="800">
                          <a:effectLst/>
                        </a:rPr>
                        <a:t>1. go to car sales portal</a:t>
                      </a:r>
                      <a:endParaRPr lang="en-US" sz="800">
                        <a:effectLst/>
                      </a:endParaRPr>
                    </a:p>
                    <a:p>
                      <a:pPr marL="0" marR="0">
                        <a:lnSpc>
                          <a:spcPct val="107000"/>
                        </a:lnSpc>
                        <a:spcBef>
                          <a:spcPts val="0"/>
                        </a:spcBef>
                        <a:spcAft>
                          <a:spcPts val="0"/>
                        </a:spcAft>
                      </a:pPr>
                      <a:r>
                        <a:rPr lang="en-SG" sz="800">
                          <a:effectLst/>
                        </a:rPr>
                        <a:t>2.click login button</a:t>
                      </a:r>
                      <a:endParaRPr lang="en-US" sz="800">
                        <a:effectLst/>
                      </a:endParaRPr>
                    </a:p>
                    <a:p>
                      <a:pPr marL="0" marR="0">
                        <a:lnSpc>
                          <a:spcPct val="107000"/>
                        </a:lnSpc>
                        <a:spcBef>
                          <a:spcPts val="0"/>
                        </a:spcBef>
                        <a:spcAft>
                          <a:spcPts val="0"/>
                        </a:spcAft>
                      </a:pPr>
                      <a:r>
                        <a:rPr lang="en-SG" sz="800">
                          <a:effectLst/>
                        </a:rPr>
                        <a:t>3.don’t fill the form and click submit</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2252332"/>
                  </a:ext>
                </a:extLst>
              </a:tr>
              <a:tr h="548939">
                <a:tc vMerge="1">
                  <a:txBody>
                    <a:bodyPr/>
                    <a:lstStyle/>
                    <a:p>
                      <a:endParaRPr lang="en-US"/>
                    </a:p>
                  </a:txBody>
                  <a:tcPr/>
                </a:tc>
                <a:tc>
                  <a:txBody>
                    <a:bodyPr/>
                    <a:lstStyle/>
                    <a:p>
                      <a:pPr marL="0" marR="0">
                        <a:lnSpc>
                          <a:spcPct val="107000"/>
                        </a:lnSpc>
                        <a:spcBef>
                          <a:spcPts val="0"/>
                        </a:spcBef>
                        <a:spcAft>
                          <a:spcPts val="0"/>
                        </a:spcAft>
                      </a:pPr>
                      <a:r>
                        <a:rPr lang="en-US" sz="800">
                          <a:effectLst/>
                        </a:rPr>
                        <a:t>TC003</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gridSpan="5">
                  <a:txBody>
                    <a:bodyPr/>
                    <a:lstStyle/>
                    <a:p>
                      <a:pPr marL="0" marR="0">
                        <a:lnSpc>
                          <a:spcPct val="107000"/>
                        </a:lnSpc>
                        <a:spcBef>
                          <a:spcPts val="0"/>
                        </a:spcBef>
                        <a:spcAft>
                          <a:spcPts val="0"/>
                        </a:spcAft>
                      </a:pPr>
                      <a:r>
                        <a:rPr lang="en-SG" sz="800">
                          <a:effectLst/>
                        </a:rPr>
                        <a:t>1. got to cars sales portal</a:t>
                      </a:r>
                      <a:endParaRPr lang="en-US" sz="800">
                        <a:effectLst/>
                      </a:endParaRPr>
                    </a:p>
                    <a:p>
                      <a:pPr marL="0" marR="0">
                        <a:lnSpc>
                          <a:spcPct val="107000"/>
                        </a:lnSpc>
                        <a:spcBef>
                          <a:spcPts val="0"/>
                        </a:spcBef>
                        <a:spcAft>
                          <a:spcPts val="0"/>
                        </a:spcAft>
                      </a:pPr>
                      <a:r>
                        <a:rPr lang="en-SG" sz="800">
                          <a:effectLst/>
                        </a:rPr>
                        <a:t>2. login as user role</a:t>
                      </a:r>
                      <a:endParaRPr lang="en-US" sz="800">
                        <a:effectLst/>
                      </a:endParaRPr>
                    </a:p>
                    <a:p>
                      <a:pPr marL="0" marR="0">
                        <a:lnSpc>
                          <a:spcPct val="107000"/>
                        </a:lnSpc>
                        <a:spcBef>
                          <a:spcPts val="0"/>
                        </a:spcBef>
                        <a:spcAft>
                          <a:spcPts val="0"/>
                        </a:spcAft>
                      </a:pPr>
                      <a:r>
                        <a:rPr lang="en-SG" sz="800">
                          <a:effectLst/>
                        </a:rPr>
                        <a:t>3. go to localhost:8080/list-of-user</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6594809"/>
                  </a:ext>
                </a:extLst>
              </a:tr>
              <a:tr h="548939">
                <a:tc vMerge="1">
                  <a:txBody>
                    <a:bodyPr/>
                    <a:lstStyle/>
                    <a:p>
                      <a:endParaRPr lang="en-US"/>
                    </a:p>
                  </a:txBody>
                  <a:tcPr/>
                </a:tc>
                <a:tc>
                  <a:txBody>
                    <a:bodyPr/>
                    <a:lstStyle/>
                    <a:p>
                      <a:pPr marL="0" marR="0">
                        <a:lnSpc>
                          <a:spcPct val="107000"/>
                        </a:lnSpc>
                        <a:spcBef>
                          <a:spcPts val="0"/>
                        </a:spcBef>
                        <a:spcAft>
                          <a:spcPts val="0"/>
                        </a:spcAft>
                      </a:pPr>
                      <a:r>
                        <a:rPr lang="en-US" sz="800">
                          <a:effectLst/>
                        </a:rPr>
                        <a:t>TC004</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gridSpan="5">
                  <a:txBody>
                    <a:bodyPr/>
                    <a:lstStyle/>
                    <a:p>
                      <a:pPr marL="0" marR="0">
                        <a:lnSpc>
                          <a:spcPct val="107000"/>
                        </a:lnSpc>
                        <a:spcBef>
                          <a:spcPts val="0"/>
                        </a:spcBef>
                        <a:spcAft>
                          <a:spcPts val="0"/>
                        </a:spcAft>
                      </a:pPr>
                      <a:r>
                        <a:rPr lang="en-SG" sz="800">
                          <a:effectLst/>
                        </a:rPr>
                        <a:t>1. got to cars sales portal</a:t>
                      </a:r>
                      <a:endParaRPr lang="en-US" sz="800">
                        <a:effectLst/>
                      </a:endParaRPr>
                    </a:p>
                    <a:p>
                      <a:pPr marL="0" marR="0">
                        <a:lnSpc>
                          <a:spcPct val="107000"/>
                        </a:lnSpc>
                        <a:spcBef>
                          <a:spcPts val="0"/>
                        </a:spcBef>
                        <a:spcAft>
                          <a:spcPts val="0"/>
                        </a:spcAft>
                      </a:pPr>
                      <a:r>
                        <a:rPr lang="en-SG" sz="800">
                          <a:effectLst/>
                        </a:rPr>
                        <a:t>2. login as admin role</a:t>
                      </a:r>
                      <a:endParaRPr lang="en-US" sz="800">
                        <a:effectLst/>
                      </a:endParaRPr>
                    </a:p>
                    <a:p>
                      <a:pPr marL="0" marR="0">
                        <a:lnSpc>
                          <a:spcPct val="107000"/>
                        </a:lnSpc>
                        <a:spcBef>
                          <a:spcPts val="0"/>
                        </a:spcBef>
                        <a:spcAft>
                          <a:spcPts val="0"/>
                        </a:spcAft>
                      </a:pPr>
                      <a:r>
                        <a:rPr lang="en-SG" sz="800">
                          <a:effectLst/>
                        </a:rPr>
                        <a:t>3. go to my store page</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1595692"/>
                  </a:ext>
                </a:extLst>
              </a:tr>
              <a:tr h="548939">
                <a:tc vMerge="1">
                  <a:txBody>
                    <a:bodyPr/>
                    <a:lstStyle/>
                    <a:p>
                      <a:endParaRPr lang="en-US"/>
                    </a:p>
                  </a:txBody>
                  <a:tcPr/>
                </a:tc>
                <a:tc>
                  <a:txBody>
                    <a:bodyPr/>
                    <a:lstStyle/>
                    <a:p>
                      <a:pPr marL="0" marR="0">
                        <a:lnSpc>
                          <a:spcPct val="107000"/>
                        </a:lnSpc>
                        <a:spcBef>
                          <a:spcPts val="0"/>
                        </a:spcBef>
                        <a:spcAft>
                          <a:spcPts val="0"/>
                        </a:spcAft>
                      </a:pPr>
                      <a:r>
                        <a:rPr lang="en-US" sz="800">
                          <a:effectLst/>
                        </a:rPr>
                        <a:t>TC005</a:t>
                      </a:r>
                      <a:endParaRPr lang="en-US" sz="800">
                        <a:effectLst/>
                        <a:latin typeface="Calibri" panose="020F0502020204030204" pitchFamily="34" charset="0"/>
                        <a:ea typeface="SimSun" panose="02010600030101010101" pitchFamily="2" charset="-122"/>
                        <a:cs typeface="Arial" panose="020B0604020202020204" pitchFamily="34" charset="0"/>
                      </a:endParaRPr>
                    </a:p>
                  </a:txBody>
                  <a:tcPr marL="46593" marR="46593" marT="0" marB="0"/>
                </a:tc>
                <a:tc gridSpan="5">
                  <a:txBody>
                    <a:bodyPr/>
                    <a:lstStyle/>
                    <a:p>
                      <a:pPr marL="0" marR="0">
                        <a:lnSpc>
                          <a:spcPct val="107000"/>
                        </a:lnSpc>
                        <a:spcBef>
                          <a:spcPts val="0"/>
                        </a:spcBef>
                        <a:spcAft>
                          <a:spcPts val="0"/>
                        </a:spcAft>
                      </a:pPr>
                      <a:r>
                        <a:rPr lang="en-SG" sz="800" dirty="0">
                          <a:effectLst/>
                        </a:rPr>
                        <a:t>1. go to car sales portal</a:t>
                      </a:r>
                      <a:endParaRPr lang="en-US" sz="800" dirty="0">
                        <a:effectLst/>
                      </a:endParaRPr>
                    </a:p>
                    <a:p>
                      <a:pPr marL="0" marR="0">
                        <a:lnSpc>
                          <a:spcPct val="107000"/>
                        </a:lnSpc>
                        <a:spcBef>
                          <a:spcPts val="0"/>
                        </a:spcBef>
                        <a:spcAft>
                          <a:spcPts val="0"/>
                        </a:spcAft>
                      </a:pPr>
                      <a:r>
                        <a:rPr lang="en-SG" sz="800" dirty="0">
                          <a:effectLst/>
                        </a:rPr>
                        <a:t>2.click login button</a:t>
                      </a:r>
                      <a:endParaRPr lang="en-US" sz="800" dirty="0">
                        <a:effectLst/>
                      </a:endParaRPr>
                    </a:p>
                    <a:p>
                      <a:pPr marL="0" marR="0">
                        <a:lnSpc>
                          <a:spcPct val="107000"/>
                        </a:lnSpc>
                        <a:spcBef>
                          <a:spcPts val="0"/>
                        </a:spcBef>
                        <a:spcAft>
                          <a:spcPts val="0"/>
                        </a:spcAft>
                      </a:pPr>
                      <a:r>
                        <a:rPr lang="en-SG" sz="800" dirty="0">
                          <a:effectLst/>
                        </a:rPr>
                        <a:t>3.type special char in name input and click submit</a:t>
                      </a:r>
                      <a:endParaRPr lang="en-US" sz="800" dirty="0">
                        <a:effectLst/>
                        <a:latin typeface="Calibri" panose="020F0502020204030204" pitchFamily="34" charset="0"/>
                        <a:ea typeface="SimSun" panose="02010600030101010101" pitchFamily="2" charset="-122"/>
                        <a:cs typeface="Arial" panose="020B0604020202020204" pitchFamily="34" charset="0"/>
                      </a:endParaRPr>
                    </a:p>
                  </a:txBody>
                  <a:tcPr marL="84322" marR="84322" marT="42161" marB="42161"/>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6435387"/>
                  </a:ext>
                </a:extLst>
              </a:tr>
            </a:tbl>
          </a:graphicData>
        </a:graphic>
      </p:graphicFrame>
    </p:spTree>
    <p:extLst>
      <p:ext uri="{BB962C8B-B14F-4D97-AF65-F5344CB8AC3E}">
        <p14:creationId xmlns:p14="http://schemas.microsoft.com/office/powerpoint/2010/main" val="2205566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03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77891"/>
            <a:ext cx="11784631"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sz="1600" dirty="0">
              <a:solidFill>
                <a:schemeClr val="tx1"/>
              </a:solidFill>
              <a:latin typeface="Cambria" panose="02040503050406030204" pitchFamily="18" charset="0"/>
              <a:ea typeface="Cambria" panose="02040503050406030204" pitchFamily="18" charset="0"/>
            </a:endParaRPr>
          </a:p>
          <a:p>
            <a:pPr algn="ctr">
              <a:defRPr/>
            </a:pPr>
            <a:r>
              <a:rPr lang="id-ID" sz="1600" b="1" dirty="0">
                <a:solidFill>
                  <a:schemeClr val="tx1"/>
                </a:solidFill>
                <a:latin typeface="Cambria" panose="02040503050406030204" pitchFamily="18" charset="0"/>
                <a:ea typeface="Cambria" panose="02040503050406030204" pitchFamily="18" charset="0"/>
              </a:rPr>
              <a:t>Security Test</a:t>
            </a:r>
          </a:p>
          <a:p>
            <a:pPr>
              <a:defRPr/>
            </a:pPr>
            <a:endParaRPr lang="id-ID" sz="1600" b="1" dirty="0">
              <a:solidFill>
                <a:schemeClr val="tx1"/>
              </a:solidFill>
              <a:latin typeface="Cambria" panose="02040503050406030204" pitchFamily="18" charset="0"/>
              <a:ea typeface="Cambria" panose="02040503050406030204" pitchFamily="18" charset="0"/>
            </a:endParaRPr>
          </a:p>
        </p:txBody>
      </p:sp>
      <p:pic>
        <p:nvPicPr>
          <p:cNvPr id="28678" name="Picture 35848">
            <a:extLst>
              <a:ext uri="{FF2B5EF4-FFF2-40B4-BE49-F238E27FC236}">
                <a16:creationId xmlns:a16="http://schemas.microsoft.com/office/drawing/2014/main" id="{F08DC243-71CC-48F7-9879-B37D7F8D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094" y="1896012"/>
            <a:ext cx="54387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8677" name="Picture 35849">
            <a:extLst>
              <a:ext uri="{FF2B5EF4-FFF2-40B4-BE49-F238E27FC236}">
                <a16:creationId xmlns:a16="http://schemas.microsoft.com/office/drawing/2014/main" id="{2F4EF22C-8D80-4ADC-8FE5-8DCD6FEFC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966" y="2192023"/>
            <a:ext cx="51244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35850">
            <a:extLst>
              <a:ext uri="{FF2B5EF4-FFF2-40B4-BE49-F238E27FC236}">
                <a16:creationId xmlns:a16="http://schemas.microsoft.com/office/drawing/2014/main" id="{06EE0BAD-ECF4-4DBA-82E9-5BC7A8025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05" y="2959562"/>
            <a:ext cx="543877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35853">
            <a:extLst>
              <a:ext uri="{FF2B5EF4-FFF2-40B4-BE49-F238E27FC236}">
                <a16:creationId xmlns:a16="http://schemas.microsoft.com/office/drawing/2014/main" id="{75EFFBFF-9101-479C-9867-234DA16BD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94" y="4030488"/>
            <a:ext cx="4899172" cy="2638872"/>
          </a:xfrm>
          <a:prstGeom prst="rect">
            <a:avLst/>
          </a:prstGeom>
          <a:noFill/>
          <a:extLst>
            <a:ext uri="{909E8E84-426E-40DD-AFC4-6F175D3DCCD1}">
              <a14:hiddenFill xmlns:a14="http://schemas.microsoft.com/office/drawing/2010/main">
                <a:solidFill>
                  <a:srgbClr val="FFFFFF"/>
                </a:solidFill>
              </a14:hiddenFill>
            </a:ext>
          </a:extLst>
        </p:spPr>
      </p:pic>
      <p:pic>
        <p:nvPicPr>
          <p:cNvPr id="28673" name="Picture 35855">
            <a:extLst>
              <a:ext uri="{FF2B5EF4-FFF2-40B4-BE49-F238E27FC236}">
                <a16:creationId xmlns:a16="http://schemas.microsoft.com/office/drawing/2014/main" id="{DA018FD5-9EA8-47B6-921C-A33A4628CE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9" y="4584351"/>
            <a:ext cx="5427581" cy="190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412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a:extLst>
              <a:ext uri="{FF2B5EF4-FFF2-40B4-BE49-F238E27FC236}">
                <a16:creationId xmlns:a16="http://schemas.microsoft.com/office/drawing/2014/main" id="{5E6AA0FD-9082-4122-BEF1-DF7D4F695597}"/>
              </a:ext>
            </a:extLst>
          </p:cNvPr>
          <p:cNvSpPr txBox="1">
            <a:spLocks noChangeArrowheads="1"/>
          </p:cNvSpPr>
          <p:nvPr/>
        </p:nvSpPr>
        <p:spPr bwMode="auto">
          <a:xfrm>
            <a:off x="1558926" y="404814"/>
            <a:ext cx="69853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700" dirty="0">
                <a:solidFill>
                  <a:srgbClr val="FFFFFF"/>
                </a:solidFill>
                <a:latin typeface="Cambria" panose="02040503050406030204" pitchFamily="18" charset="0"/>
                <a:ea typeface="Cambria" panose="02040503050406030204" pitchFamily="18" charset="0"/>
                <a:cs typeface="Arial" panose="020B0604020202020204" pitchFamily="34" charset="0"/>
              </a:rPr>
              <a:t>10. Logs of Test Results</a:t>
            </a:r>
          </a:p>
        </p:txBody>
      </p:sp>
      <p:sp>
        <p:nvSpPr>
          <p:cNvPr id="5" name="Rectangle 4">
            <a:extLst>
              <a:ext uri="{FF2B5EF4-FFF2-40B4-BE49-F238E27FC236}">
                <a16:creationId xmlns:a16="http://schemas.microsoft.com/office/drawing/2014/main" id="{6AE70BF1-D23B-4B63-B002-1F750F68DD5E}"/>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just">
              <a:defRPr/>
            </a:pPr>
            <a:endParaRPr lang="en-SG" sz="1600" dirty="0">
              <a:solidFill>
                <a:schemeClr val="tx1"/>
              </a:solidFill>
              <a:latin typeface="Cambria" panose="02040503050406030204" pitchFamily="18" charset="0"/>
              <a:ea typeface="Cambria" panose="02040503050406030204" pitchFamily="18" charset="0"/>
            </a:endParaRPr>
          </a:p>
        </p:txBody>
      </p:sp>
      <p:graphicFrame>
        <p:nvGraphicFramePr>
          <p:cNvPr id="3" name="Table 2">
            <a:extLst>
              <a:ext uri="{FF2B5EF4-FFF2-40B4-BE49-F238E27FC236}">
                <a16:creationId xmlns:a16="http://schemas.microsoft.com/office/drawing/2014/main" id="{531F0F4F-4788-47CF-9CBB-D36F06F83DCD}"/>
              </a:ext>
            </a:extLst>
          </p:cNvPr>
          <p:cNvGraphicFramePr>
            <a:graphicFrameLocks noGrp="1"/>
          </p:cNvGraphicFramePr>
          <p:nvPr>
            <p:extLst>
              <p:ext uri="{D42A27DB-BD31-4B8C-83A1-F6EECF244321}">
                <p14:modId xmlns:p14="http://schemas.microsoft.com/office/powerpoint/2010/main" val="1283004426"/>
              </p:ext>
            </p:extLst>
          </p:nvPr>
        </p:nvGraphicFramePr>
        <p:xfrm>
          <a:off x="335360" y="1484784"/>
          <a:ext cx="5036384" cy="4351330"/>
        </p:xfrm>
        <a:graphic>
          <a:graphicData uri="http://schemas.openxmlformats.org/drawingml/2006/table">
            <a:tbl>
              <a:tblPr firstRow="1" firstCol="1" bandRow="1">
                <a:tableStyleId>{5C22544A-7EE6-4342-B048-85BDC9FD1C3A}</a:tableStyleId>
              </a:tblPr>
              <a:tblGrid>
                <a:gridCol w="2518192">
                  <a:extLst>
                    <a:ext uri="{9D8B030D-6E8A-4147-A177-3AD203B41FA5}">
                      <a16:colId xmlns:a16="http://schemas.microsoft.com/office/drawing/2014/main" val="2096826146"/>
                    </a:ext>
                  </a:extLst>
                </a:gridCol>
                <a:gridCol w="2518192">
                  <a:extLst>
                    <a:ext uri="{9D8B030D-6E8A-4147-A177-3AD203B41FA5}">
                      <a16:colId xmlns:a16="http://schemas.microsoft.com/office/drawing/2014/main" val="3655998406"/>
                    </a:ext>
                  </a:extLst>
                </a:gridCol>
              </a:tblGrid>
              <a:tr h="144520">
                <a:tc>
                  <a:txBody>
                    <a:bodyPr/>
                    <a:lstStyle/>
                    <a:p>
                      <a:pPr marL="0" marR="0">
                        <a:lnSpc>
                          <a:spcPct val="107000"/>
                        </a:lnSpc>
                        <a:spcBef>
                          <a:spcPts val="200"/>
                        </a:spcBef>
                        <a:spcAft>
                          <a:spcPts val="0"/>
                        </a:spcAft>
                      </a:pPr>
                      <a:r>
                        <a:rPr lang="en-SG" sz="900">
                          <a:effectLst/>
                        </a:rPr>
                        <a:t> </a:t>
                      </a:r>
                      <a:endParaRPr lang="en-US" sz="900" b="1">
                        <a:solidFill>
                          <a:srgbClr val="2E74B5"/>
                        </a:solidFill>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200"/>
                        </a:spcBef>
                        <a:spcAft>
                          <a:spcPts val="0"/>
                        </a:spcAft>
                      </a:pPr>
                      <a:r>
                        <a:rPr lang="en-SG" sz="900">
                          <a:effectLst/>
                        </a:rPr>
                        <a:t>Used Car Sale Portal Project</a:t>
                      </a:r>
                      <a:endParaRPr lang="en-US" sz="900" b="1">
                        <a:solidFill>
                          <a:srgbClr val="2E74B5"/>
                        </a:solidFill>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1195655510"/>
                  </a:ext>
                </a:extLst>
              </a:tr>
              <a:tr h="144520">
                <a:tc>
                  <a:txBody>
                    <a:bodyPr/>
                    <a:lstStyle/>
                    <a:p>
                      <a:pPr marL="0" marR="0">
                        <a:lnSpc>
                          <a:spcPct val="107000"/>
                        </a:lnSpc>
                        <a:spcBef>
                          <a:spcPts val="0"/>
                        </a:spcBef>
                        <a:spcAft>
                          <a:spcPts val="0"/>
                        </a:spcAft>
                      </a:pPr>
                      <a:r>
                        <a:rPr lang="en-SG" sz="9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3031479912"/>
                  </a:ext>
                </a:extLst>
              </a:tr>
              <a:tr h="142204">
                <a:tc>
                  <a:txBody>
                    <a:bodyPr/>
                    <a:lstStyle/>
                    <a:p>
                      <a:pPr marL="0" marR="0">
                        <a:lnSpc>
                          <a:spcPct val="107000"/>
                        </a:lnSpc>
                        <a:spcBef>
                          <a:spcPts val="0"/>
                        </a:spcBef>
                        <a:spcAft>
                          <a:spcPts val="0"/>
                        </a:spcAft>
                      </a:pPr>
                      <a:r>
                        <a:rPr lang="en-SG" sz="800">
                          <a:effectLst/>
                        </a:rPr>
                        <a:t>Reported By:</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spcBef>
                          <a:spcPts val="0"/>
                        </a:spcBef>
                        <a:spcAft>
                          <a:spcPts val="0"/>
                        </a:spcAft>
                      </a:pPr>
                      <a:r>
                        <a:rPr lang="en-US" sz="900">
                          <a:effectLst/>
                        </a:rPr>
                        <a:t>Kadek Adi Astawa</a:t>
                      </a:r>
                      <a:endParaRPr lang="en-US" sz="1000">
                        <a:solidFill>
                          <a:srgbClr val="000000"/>
                        </a:solidFill>
                        <a:effectLst/>
                        <a:latin typeface="Arial" panose="020B0604020202020204" pitchFamily="34" charset="0"/>
                        <a:ea typeface="ヒラギノ角ゴ Pro W3"/>
                        <a:cs typeface="Times New Roman" panose="02020603050405020304" pitchFamily="18" charset="0"/>
                      </a:endParaRPr>
                    </a:p>
                  </a:txBody>
                  <a:tcPr marL="58174" marR="58174" marT="0" marB="0"/>
                </a:tc>
                <a:extLst>
                  <a:ext uri="{0D108BD9-81ED-4DB2-BD59-A6C34878D82A}">
                    <a16:rowId xmlns:a16="http://schemas.microsoft.com/office/drawing/2014/main" val="1585319969"/>
                  </a:ext>
                </a:extLst>
              </a:tr>
              <a:tr h="144520">
                <a:tc>
                  <a:txBody>
                    <a:bodyPr/>
                    <a:lstStyle/>
                    <a:p>
                      <a:pPr marL="0" marR="0">
                        <a:lnSpc>
                          <a:spcPct val="107000"/>
                        </a:lnSpc>
                        <a:spcBef>
                          <a:spcPts val="0"/>
                        </a:spcBef>
                        <a:spcAft>
                          <a:spcPts val="0"/>
                        </a:spcAft>
                      </a:pPr>
                      <a:r>
                        <a:rPr lang="en-SG" sz="800">
                          <a:effectLst/>
                        </a:rPr>
                        <a:t>Report Date: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2/16/2023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3899251175"/>
                  </a:ext>
                </a:extLst>
              </a:tr>
              <a:tr h="144520">
                <a:tc>
                  <a:txBody>
                    <a:bodyPr/>
                    <a:lstStyle/>
                    <a:p>
                      <a:pPr marL="0" marR="0">
                        <a:lnSpc>
                          <a:spcPct val="107000"/>
                        </a:lnSpc>
                        <a:spcBef>
                          <a:spcPts val="0"/>
                        </a:spcBef>
                        <a:spcAft>
                          <a:spcPts val="0"/>
                        </a:spcAft>
                      </a:pPr>
                      <a:r>
                        <a:rPr lang="en-SG" sz="8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236231610"/>
                  </a:ext>
                </a:extLst>
              </a:tr>
              <a:tr h="145436">
                <a:tc>
                  <a:txBody>
                    <a:bodyPr/>
                    <a:lstStyle/>
                    <a:p>
                      <a:pPr marL="0" marR="0">
                        <a:lnSpc>
                          <a:spcPct val="107000"/>
                        </a:lnSpc>
                        <a:spcBef>
                          <a:spcPts val="0"/>
                        </a:spcBef>
                        <a:spcAft>
                          <a:spcPts val="0"/>
                        </a:spcAft>
                      </a:pPr>
                      <a:r>
                        <a:rPr lang="en-SG" sz="800">
                          <a:effectLst/>
                        </a:rPr>
                        <a:t>Tested By:</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I Kadek Adi Astawa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3989594149"/>
                  </a:ext>
                </a:extLst>
              </a:tr>
              <a:tr h="144520">
                <a:tc>
                  <a:txBody>
                    <a:bodyPr/>
                    <a:lstStyle/>
                    <a:p>
                      <a:pPr marL="0" marR="0">
                        <a:lnSpc>
                          <a:spcPct val="107000"/>
                        </a:lnSpc>
                        <a:spcBef>
                          <a:spcPts val="0"/>
                        </a:spcBef>
                        <a:spcAft>
                          <a:spcPts val="0"/>
                        </a:spcAft>
                      </a:pPr>
                      <a:r>
                        <a:rPr lang="en-SG" sz="800">
                          <a:effectLst/>
                        </a:rPr>
                        <a:t>Tested Date: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2/16/2023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2284575025"/>
                  </a:ext>
                </a:extLst>
              </a:tr>
              <a:tr h="296689">
                <a:tc>
                  <a:txBody>
                    <a:bodyPr/>
                    <a:lstStyle/>
                    <a:p>
                      <a:pPr marL="0" marR="0">
                        <a:lnSpc>
                          <a:spcPct val="107000"/>
                        </a:lnSpc>
                        <a:spcBef>
                          <a:spcPts val="0"/>
                        </a:spcBef>
                        <a:spcAft>
                          <a:spcPts val="0"/>
                        </a:spcAft>
                      </a:pPr>
                      <a:r>
                        <a:rPr lang="en-SG" sz="800">
                          <a:effectLst/>
                        </a:rPr>
                        <a:t>Testing Name/ Test Scenario ID</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UAT Testing/ TS001 / TS002 / TS003 / TS004 /TS005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4213476019"/>
                  </a:ext>
                </a:extLst>
              </a:tr>
              <a:tr h="144520">
                <a:tc>
                  <a:txBody>
                    <a:bodyPr/>
                    <a:lstStyle/>
                    <a:p>
                      <a:pPr marL="0" marR="0">
                        <a:lnSpc>
                          <a:spcPct val="107000"/>
                        </a:lnSpc>
                        <a:spcBef>
                          <a:spcPts val="0"/>
                        </a:spcBef>
                        <a:spcAft>
                          <a:spcPts val="0"/>
                        </a:spcAft>
                      </a:pPr>
                      <a:r>
                        <a:rPr lang="en-SG" sz="800">
                          <a:effectLst/>
                        </a:rPr>
                        <a:t>Total Number of Test Cases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10</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2914629663"/>
                  </a:ext>
                </a:extLst>
              </a:tr>
              <a:tr h="144520">
                <a:tc>
                  <a:txBody>
                    <a:bodyPr/>
                    <a:lstStyle/>
                    <a:p>
                      <a:pPr marL="0" marR="0">
                        <a:lnSpc>
                          <a:spcPct val="107000"/>
                        </a:lnSpc>
                        <a:spcBef>
                          <a:spcPts val="0"/>
                        </a:spcBef>
                        <a:spcAft>
                          <a:spcPts val="0"/>
                        </a:spcAft>
                      </a:pPr>
                      <a:r>
                        <a:rPr lang="en-SG" sz="800">
                          <a:effectLst/>
                        </a:rPr>
                        <a:t>No. of Pass: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10</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899176247"/>
                  </a:ext>
                </a:extLst>
              </a:tr>
              <a:tr h="144520">
                <a:tc>
                  <a:txBody>
                    <a:bodyPr/>
                    <a:lstStyle/>
                    <a:p>
                      <a:pPr marL="0" marR="0">
                        <a:lnSpc>
                          <a:spcPct val="107000"/>
                        </a:lnSpc>
                        <a:spcBef>
                          <a:spcPts val="0"/>
                        </a:spcBef>
                        <a:spcAft>
                          <a:spcPts val="0"/>
                        </a:spcAft>
                      </a:pPr>
                      <a:r>
                        <a:rPr lang="en-SG" sz="800">
                          <a:effectLst/>
                        </a:rPr>
                        <a:t>No. of Failures: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0</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3343762404"/>
                  </a:ext>
                </a:extLst>
              </a:tr>
              <a:tr h="144520">
                <a:tc>
                  <a:txBody>
                    <a:bodyPr/>
                    <a:lstStyle/>
                    <a:p>
                      <a:pPr marL="0" marR="0">
                        <a:lnSpc>
                          <a:spcPct val="107000"/>
                        </a:lnSpc>
                        <a:spcBef>
                          <a:spcPts val="0"/>
                        </a:spcBef>
                        <a:spcAft>
                          <a:spcPts val="0"/>
                        </a:spcAft>
                      </a:pPr>
                      <a:r>
                        <a:rPr lang="en-SG" sz="800">
                          <a:effectLst/>
                        </a:rPr>
                        <a:t>Elapsed Time: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20 minutes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1713090259"/>
                  </a:ext>
                </a:extLst>
              </a:tr>
              <a:tr h="144520">
                <a:tc>
                  <a:txBody>
                    <a:bodyPr/>
                    <a:lstStyle/>
                    <a:p>
                      <a:pPr marL="0" marR="0">
                        <a:lnSpc>
                          <a:spcPct val="107000"/>
                        </a:lnSpc>
                        <a:spcBef>
                          <a:spcPts val="0"/>
                        </a:spcBef>
                        <a:spcAft>
                          <a:spcPts val="0"/>
                        </a:spcAft>
                      </a:pPr>
                      <a:r>
                        <a:rPr lang="en-SG" sz="8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1413395871"/>
                  </a:ext>
                </a:extLst>
              </a:tr>
              <a:tr h="145436">
                <a:tc>
                  <a:txBody>
                    <a:bodyPr/>
                    <a:lstStyle/>
                    <a:p>
                      <a:pPr marL="0" marR="0">
                        <a:lnSpc>
                          <a:spcPct val="107000"/>
                        </a:lnSpc>
                        <a:spcBef>
                          <a:spcPts val="0"/>
                        </a:spcBef>
                        <a:spcAft>
                          <a:spcPts val="0"/>
                        </a:spcAft>
                      </a:pPr>
                      <a:r>
                        <a:rPr lang="en-SG" sz="800">
                          <a:effectLst/>
                        </a:rPr>
                        <a:t>Tested By:</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Kadek Adi Astawa</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1538476390"/>
                  </a:ext>
                </a:extLst>
              </a:tr>
              <a:tr h="144520">
                <a:tc>
                  <a:txBody>
                    <a:bodyPr/>
                    <a:lstStyle/>
                    <a:p>
                      <a:pPr marL="0" marR="0">
                        <a:lnSpc>
                          <a:spcPct val="107000"/>
                        </a:lnSpc>
                        <a:spcBef>
                          <a:spcPts val="0"/>
                        </a:spcBef>
                        <a:spcAft>
                          <a:spcPts val="0"/>
                        </a:spcAft>
                      </a:pPr>
                      <a:r>
                        <a:rPr lang="en-SG" sz="800">
                          <a:effectLst/>
                        </a:rPr>
                        <a:t>Tested Date: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2/16/2023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4094536217"/>
                  </a:ext>
                </a:extLst>
              </a:tr>
              <a:tr h="296689">
                <a:tc>
                  <a:txBody>
                    <a:bodyPr/>
                    <a:lstStyle/>
                    <a:p>
                      <a:pPr marL="0" marR="0">
                        <a:lnSpc>
                          <a:spcPct val="107000"/>
                        </a:lnSpc>
                        <a:spcBef>
                          <a:spcPts val="0"/>
                        </a:spcBef>
                        <a:spcAft>
                          <a:spcPts val="0"/>
                        </a:spcAft>
                      </a:pPr>
                      <a:r>
                        <a:rPr lang="en-SG" sz="800">
                          <a:effectLst/>
                        </a:rPr>
                        <a:t>Testing Name/ Test Scenario ID</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Unit Testing/ TS006 / TS007 / TS008 / TS009 / TS010</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831537128"/>
                  </a:ext>
                </a:extLst>
              </a:tr>
              <a:tr h="144520">
                <a:tc>
                  <a:txBody>
                    <a:bodyPr/>
                    <a:lstStyle/>
                    <a:p>
                      <a:pPr marL="0" marR="0">
                        <a:lnSpc>
                          <a:spcPct val="107000"/>
                        </a:lnSpc>
                        <a:spcBef>
                          <a:spcPts val="0"/>
                        </a:spcBef>
                        <a:spcAft>
                          <a:spcPts val="0"/>
                        </a:spcAft>
                      </a:pPr>
                      <a:r>
                        <a:rPr lang="en-SG" sz="800">
                          <a:effectLst/>
                        </a:rPr>
                        <a:t>Total Number of Test Cases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5</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1419367957"/>
                  </a:ext>
                </a:extLst>
              </a:tr>
              <a:tr h="144520">
                <a:tc>
                  <a:txBody>
                    <a:bodyPr/>
                    <a:lstStyle/>
                    <a:p>
                      <a:pPr marL="0" marR="0">
                        <a:lnSpc>
                          <a:spcPct val="107000"/>
                        </a:lnSpc>
                        <a:spcBef>
                          <a:spcPts val="0"/>
                        </a:spcBef>
                        <a:spcAft>
                          <a:spcPts val="0"/>
                        </a:spcAft>
                      </a:pPr>
                      <a:r>
                        <a:rPr lang="en-SG" sz="800">
                          <a:effectLst/>
                        </a:rPr>
                        <a:t>No. of Pass: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3297560403"/>
                  </a:ext>
                </a:extLst>
              </a:tr>
              <a:tr h="144520">
                <a:tc>
                  <a:txBody>
                    <a:bodyPr/>
                    <a:lstStyle/>
                    <a:p>
                      <a:pPr marL="0" marR="0">
                        <a:lnSpc>
                          <a:spcPct val="107000"/>
                        </a:lnSpc>
                        <a:spcBef>
                          <a:spcPts val="0"/>
                        </a:spcBef>
                        <a:spcAft>
                          <a:spcPts val="0"/>
                        </a:spcAft>
                      </a:pPr>
                      <a:r>
                        <a:rPr lang="en-SG" sz="800">
                          <a:effectLst/>
                        </a:rPr>
                        <a:t>No. of Failures: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2</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2128207161"/>
                  </a:ext>
                </a:extLst>
              </a:tr>
              <a:tr h="144520">
                <a:tc>
                  <a:txBody>
                    <a:bodyPr/>
                    <a:lstStyle/>
                    <a:p>
                      <a:pPr marL="0" marR="0">
                        <a:lnSpc>
                          <a:spcPct val="107000"/>
                        </a:lnSpc>
                        <a:spcBef>
                          <a:spcPts val="0"/>
                        </a:spcBef>
                        <a:spcAft>
                          <a:spcPts val="0"/>
                        </a:spcAft>
                      </a:pPr>
                      <a:r>
                        <a:rPr lang="en-SG" sz="800">
                          <a:effectLst/>
                        </a:rPr>
                        <a:t>Elapsed Time: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32 minutes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3585176929"/>
                  </a:ext>
                </a:extLst>
              </a:tr>
              <a:tr h="144520">
                <a:tc>
                  <a:txBody>
                    <a:bodyPr/>
                    <a:lstStyle/>
                    <a:p>
                      <a:pPr marL="0" marR="0">
                        <a:lnSpc>
                          <a:spcPct val="107000"/>
                        </a:lnSpc>
                        <a:spcBef>
                          <a:spcPts val="0"/>
                        </a:spcBef>
                        <a:spcAft>
                          <a:spcPts val="0"/>
                        </a:spcAft>
                      </a:pPr>
                      <a:r>
                        <a:rPr lang="en-SG" sz="8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 </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3083585613"/>
                  </a:ext>
                </a:extLst>
              </a:tr>
              <a:tr h="145436">
                <a:tc>
                  <a:txBody>
                    <a:bodyPr/>
                    <a:lstStyle/>
                    <a:p>
                      <a:pPr marL="0" marR="0">
                        <a:lnSpc>
                          <a:spcPct val="107000"/>
                        </a:lnSpc>
                        <a:spcBef>
                          <a:spcPts val="0"/>
                        </a:spcBef>
                        <a:spcAft>
                          <a:spcPts val="0"/>
                        </a:spcAft>
                      </a:pPr>
                      <a:r>
                        <a:rPr lang="en-SG" sz="800">
                          <a:effectLst/>
                        </a:rPr>
                        <a:t>Tested By:</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Kadek Adi Astawa</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712744965"/>
                  </a:ext>
                </a:extLst>
              </a:tr>
              <a:tr h="144520">
                <a:tc>
                  <a:txBody>
                    <a:bodyPr/>
                    <a:lstStyle/>
                    <a:p>
                      <a:pPr marL="0" marR="0">
                        <a:lnSpc>
                          <a:spcPct val="107000"/>
                        </a:lnSpc>
                        <a:spcBef>
                          <a:spcPts val="0"/>
                        </a:spcBef>
                        <a:spcAft>
                          <a:spcPts val="0"/>
                        </a:spcAft>
                      </a:pPr>
                      <a:r>
                        <a:rPr lang="en-SG" sz="800">
                          <a:effectLst/>
                        </a:rPr>
                        <a:t>Tested Date: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2/16/2023</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3568387394"/>
                  </a:ext>
                </a:extLst>
              </a:tr>
              <a:tr h="144520">
                <a:tc>
                  <a:txBody>
                    <a:bodyPr/>
                    <a:lstStyle/>
                    <a:p>
                      <a:pPr marL="0" marR="0">
                        <a:lnSpc>
                          <a:spcPct val="107000"/>
                        </a:lnSpc>
                        <a:spcBef>
                          <a:spcPts val="0"/>
                        </a:spcBef>
                        <a:spcAft>
                          <a:spcPts val="0"/>
                        </a:spcAft>
                      </a:pPr>
                      <a:r>
                        <a:rPr lang="en-SG" sz="800">
                          <a:effectLst/>
                        </a:rPr>
                        <a:t>Testing Name/ Test Scenario ID</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Performance Testing/ TS011</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247994291"/>
                  </a:ext>
                </a:extLst>
              </a:tr>
              <a:tr h="144520">
                <a:tc>
                  <a:txBody>
                    <a:bodyPr/>
                    <a:lstStyle/>
                    <a:p>
                      <a:pPr marL="0" marR="0">
                        <a:lnSpc>
                          <a:spcPct val="107000"/>
                        </a:lnSpc>
                        <a:spcBef>
                          <a:spcPts val="0"/>
                        </a:spcBef>
                        <a:spcAft>
                          <a:spcPts val="0"/>
                        </a:spcAft>
                      </a:pPr>
                      <a:r>
                        <a:rPr lang="en-SG" sz="800">
                          <a:effectLst/>
                        </a:rPr>
                        <a:t>Total Number of Test Cases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2</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2381152510"/>
                  </a:ext>
                </a:extLst>
              </a:tr>
              <a:tr h="144520">
                <a:tc>
                  <a:txBody>
                    <a:bodyPr/>
                    <a:lstStyle/>
                    <a:p>
                      <a:pPr marL="0" marR="0">
                        <a:lnSpc>
                          <a:spcPct val="107000"/>
                        </a:lnSpc>
                        <a:spcBef>
                          <a:spcPts val="0"/>
                        </a:spcBef>
                        <a:spcAft>
                          <a:spcPts val="0"/>
                        </a:spcAft>
                      </a:pPr>
                      <a:r>
                        <a:rPr lang="en-SG" sz="800">
                          <a:effectLst/>
                        </a:rPr>
                        <a:t>No. of Pass: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2</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633893905"/>
                  </a:ext>
                </a:extLst>
              </a:tr>
              <a:tr h="144520">
                <a:tc>
                  <a:txBody>
                    <a:bodyPr/>
                    <a:lstStyle/>
                    <a:p>
                      <a:pPr marL="0" marR="0">
                        <a:lnSpc>
                          <a:spcPct val="107000"/>
                        </a:lnSpc>
                        <a:spcBef>
                          <a:spcPts val="0"/>
                        </a:spcBef>
                        <a:spcAft>
                          <a:spcPts val="0"/>
                        </a:spcAft>
                      </a:pPr>
                      <a:r>
                        <a:rPr lang="en-SG" sz="800">
                          <a:effectLst/>
                        </a:rPr>
                        <a:t>No. of Failures:</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a:effectLst/>
                        </a:rPr>
                        <a:t>0</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421284125"/>
                  </a:ext>
                </a:extLst>
              </a:tr>
              <a:tr h="144520">
                <a:tc>
                  <a:txBody>
                    <a:bodyPr/>
                    <a:lstStyle/>
                    <a:p>
                      <a:pPr marL="0" marR="0">
                        <a:lnSpc>
                          <a:spcPct val="107000"/>
                        </a:lnSpc>
                        <a:spcBef>
                          <a:spcPts val="0"/>
                        </a:spcBef>
                        <a:spcAft>
                          <a:spcPts val="0"/>
                        </a:spcAft>
                      </a:pPr>
                      <a:r>
                        <a:rPr lang="en-SG" sz="800">
                          <a:effectLst/>
                        </a:rPr>
                        <a:t>Elapsed Time:</a:t>
                      </a:r>
                      <a:endParaRPr lang="en-US" sz="90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tc>
                  <a:txBody>
                    <a:bodyPr/>
                    <a:lstStyle/>
                    <a:p>
                      <a:pPr marL="0" marR="0">
                        <a:lnSpc>
                          <a:spcPct val="107000"/>
                        </a:lnSpc>
                        <a:spcBef>
                          <a:spcPts val="0"/>
                        </a:spcBef>
                        <a:spcAft>
                          <a:spcPts val="0"/>
                        </a:spcAft>
                      </a:pPr>
                      <a:r>
                        <a:rPr lang="en-SG" sz="900" dirty="0">
                          <a:effectLst/>
                        </a:rPr>
                        <a:t>6 minutes</a:t>
                      </a:r>
                      <a:endParaRPr lang="en-US" sz="900" dirty="0">
                        <a:effectLst/>
                        <a:latin typeface="Calibri" panose="020F0502020204030204" pitchFamily="34" charset="0"/>
                        <a:ea typeface="SimSun" panose="02010600030101010101" pitchFamily="2" charset="-122"/>
                        <a:cs typeface="Arial" panose="020B0604020202020204" pitchFamily="34" charset="0"/>
                      </a:endParaRPr>
                    </a:p>
                  </a:txBody>
                  <a:tcPr marL="58174" marR="58174" marT="0" marB="0"/>
                </a:tc>
                <a:extLst>
                  <a:ext uri="{0D108BD9-81ED-4DB2-BD59-A6C34878D82A}">
                    <a16:rowId xmlns:a16="http://schemas.microsoft.com/office/drawing/2014/main" val="3521166544"/>
                  </a:ext>
                </a:extLst>
              </a:tr>
            </a:tbl>
          </a:graphicData>
        </a:graphic>
      </p:graphicFrame>
      <p:graphicFrame>
        <p:nvGraphicFramePr>
          <p:cNvPr id="4" name="Table 3">
            <a:extLst>
              <a:ext uri="{FF2B5EF4-FFF2-40B4-BE49-F238E27FC236}">
                <a16:creationId xmlns:a16="http://schemas.microsoft.com/office/drawing/2014/main" id="{5A09C98C-D998-4625-BE24-38275909E7E4}"/>
              </a:ext>
            </a:extLst>
          </p:cNvPr>
          <p:cNvGraphicFramePr>
            <a:graphicFrameLocks noGrp="1"/>
          </p:cNvGraphicFramePr>
          <p:nvPr>
            <p:extLst>
              <p:ext uri="{D42A27DB-BD31-4B8C-83A1-F6EECF244321}">
                <p14:modId xmlns:p14="http://schemas.microsoft.com/office/powerpoint/2010/main" val="3115925012"/>
              </p:ext>
            </p:extLst>
          </p:nvPr>
        </p:nvGraphicFramePr>
        <p:xfrm>
          <a:off x="5447928" y="1484784"/>
          <a:ext cx="5937250" cy="4302126"/>
        </p:xfrm>
        <a:graphic>
          <a:graphicData uri="http://schemas.openxmlformats.org/drawingml/2006/table">
            <a:tbl>
              <a:tblPr firstRow="1" firstCol="1" bandRow="1">
                <a:tableStyleId>{5C22544A-7EE6-4342-B048-85BDC9FD1C3A}</a:tableStyleId>
              </a:tblPr>
              <a:tblGrid>
                <a:gridCol w="2968625">
                  <a:extLst>
                    <a:ext uri="{9D8B030D-6E8A-4147-A177-3AD203B41FA5}">
                      <a16:colId xmlns:a16="http://schemas.microsoft.com/office/drawing/2014/main" val="611708852"/>
                    </a:ext>
                  </a:extLst>
                </a:gridCol>
                <a:gridCol w="2968625">
                  <a:extLst>
                    <a:ext uri="{9D8B030D-6E8A-4147-A177-3AD203B41FA5}">
                      <a16:colId xmlns:a16="http://schemas.microsoft.com/office/drawing/2014/main" val="886996692"/>
                    </a:ext>
                  </a:extLst>
                </a:gridCol>
              </a:tblGrid>
              <a:tr h="0">
                <a:tc>
                  <a:txBody>
                    <a:bodyPr/>
                    <a:lstStyle/>
                    <a:p>
                      <a:pPr marL="0" marR="0">
                        <a:lnSpc>
                          <a:spcPct val="107000"/>
                        </a:lnSpc>
                        <a:spcBef>
                          <a:spcPts val="0"/>
                        </a:spcBef>
                        <a:spcAft>
                          <a:spcPts val="0"/>
                        </a:spcAft>
                      </a:pPr>
                      <a:r>
                        <a:rPr lang="en-SG" sz="1000">
                          <a:effectLst/>
                        </a:rPr>
                        <a:t>Tested By: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Kadek Adi Astawa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9012144"/>
                  </a:ext>
                </a:extLst>
              </a:tr>
              <a:tr h="0">
                <a:tc>
                  <a:txBody>
                    <a:bodyPr/>
                    <a:lstStyle/>
                    <a:p>
                      <a:pPr marL="0" marR="0">
                        <a:lnSpc>
                          <a:spcPct val="107000"/>
                        </a:lnSpc>
                        <a:spcBef>
                          <a:spcPts val="0"/>
                        </a:spcBef>
                        <a:spcAft>
                          <a:spcPts val="0"/>
                        </a:spcAft>
                      </a:pPr>
                      <a:r>
                        <a:rPr lang="en-SG" sz="1000">
                          <a:effectLst/>
                        </a:rPr>
                        <a:t>Tested Date: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2/16/2023</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42309553"/>
                  </a:ext>
                </a:extLst>
              </a:tr>
              <a:tr h="0">
                <a:tc>
                  <a:txBody>
                    <a:bodyPr/>
                    <a:lstStyle/>
                    <a:p>
                      <a:pPr marL="0" marR="0">
                        <a:lnSpc>
                          <a:spcPct val="107000"/>
                        </a:lnSpc>
                        <a:spcBef>
                          <a:spcPts val="0"/>
                        </a:spcBef>
                        <a:spcAft>
                          <a:spcPts val="0"/>
                        </a:spcAft>
                      </a:pPr>
                      <a:r>
                        <a:rPr lang="en-SG" sz="1000">
                          <a:effectLst/>
                        </a:rPr>
                        <a:t>Testing Name/ Test Scenario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Compatibility Testing/ TS0012 / TS013 / TS014 / TS015 / TS016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044096204"/>
                  </a:ext>
                </a:extLst>
              </a:tr>
              <a:tr h="0">
                <a:tc>
                  <a:txBody>
                    <a:bodyPr/>
                    <a:lstStyle/>
                    <a:p>
                      <a:pPr marL="0" marR="0">
                        <a:lnSpc>
                          <a:spcPct val="107000"/>
                        </a:lnSpc>
                        <a:spcBef>
                          <a:spcPts val="0"/>
                        </a:spcBef>
                        <a:spcAft>
                          <a:spcPts val="0"/>
                        </a:spcAft>
                      </a:pPr>
                      <a:r>
                        <a:rPr lang="en-SG" sz="1000">
                          <a:effectLst/>
                        </a:rPr>
                        <a:t>Total Number of Test Cases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15</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46974399"/>
                  </a:ext>
                </a:extLst>
              </a:tr>
              <a:tr h="0">
                <a:tc>
                  <a:txBody>
                    <a:bodyPr/>
                    <a:lstStyle/>
                    <a:p>
                      <a:pPr marL="0" marR="0">
                        <a:lnSpc>
                          <a:spcPct val="107000"/>
                        </a:lnSpc>
                        <a:spcBef>
                          <a:spcPts val="0"/>
                        </a:spcBef>
                        <a:spcAft>
                          <a:spcPts val="0"/>
                        </a:spcAft>
                      </a:pPr>
                      <a:r>
                        <a:rPr lang="en-SG" sz="1000">
                          <a:effectLst/>
                        </a:rPr>
                        <a:t>No. of 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15</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94594056"/>
                  </a:ext>
                </a:extLst>
              </a:tr>
              <a:tr h="0">
                <a:tc>
                  <a:txBody>
                    <a:bodyPr/>
                    <a:lstStyle/>
                    <a:p>
                      <a:pPr marL="0" marR="0">
                        <a:lnSpc>
                          <a:spcPct val="107000"/>
                        </a:lnSpc>
                        <a:spcBef>
                          <a:spcPts val="0"/>
                        </a:spcBef>
                        <a:spcAft>
                          <a:spcPts val="0"/>
                        </a:spcAft>
                      </a:pPr>
                      <a:r>
                        <a:rPr lang="en-SG" sz="1000">
                          <a:effectLst/>
                        </a:rPr>
                        <a:t>No. of Failures: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0</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41536275"/>
                  </a:ext>
                </a:extLst>
              </a:tr>
              <a:tr h="0">
                <a:tc>
                  <a:txBody>
                    <a:bodyPr/>
                    <a:lstStyle/>
                    <a:p>
                      <a:pPr marL="0" marR="0">
                        <a:lnSpc>
                          <a:spcPct val="107000"/>
                        </a:lnSpc>
                        <a:spcBef>
                          <a:spcPts val="0"/>
                        </a:spcBef>
                        <a:spcAft>
                          <a:spcPts val="0"/>
                        </a:spcAft>
                      </a:pPr>
                      <a:r>
                        <a:rPr lang="en-SG" sz="1000">
                          <a:effectLst/>
                        </a:rPr>
                        <a:t>Elapsed Time: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20 minutes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80086669"/>
                  </a:ext>
                </a:extLst>
              </a:tr>
              <a:tr h="0">
                <a:tc>
                  <a:txBody>
                    <a:bodyPr/>
                    <a:lstStyle/>
                    <a:p>
                      <a:pPr marL="0" marR="0">
                        <a:lnSpc>
                          <a:spcPct val="107000"/>
                        </a:lnSpc>
                        <a:spcBef>
                          <a:spcPts val="0"/>
                        </a:spcBef>
                        <a:spcAft>
                          <a:spcPts val="0"/>
                        </a:spcAft>
                      </a:pPr>
                      <a:r>
                        <a:rPr lang="en-SG" sz="1000">
                          <a:effectLst/>
                        </a:rPr>
                        <a:t>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9558009"/>
                  </a:ext>
                </a:extLst>
              </a:tr>
              <a:tr h="0">
                <a:tc>
                  <a:txBody>
                    <a:bodyPr/>
                    <a:lstStyle/>
                    <a:p>
                      <a:pPr marL="0" marR="0">
                        <a:lnSpc>
                          <a:spcPct val="107000"/>
                        </a:lnSpc>
                        <a:spcBef>
                          <a:spcPts val="0"/>
                        </a:spcBef>
                        <a:spcAft>
                          <a:spcPts val="0"/>
                        </a:spcAft>
                      </a:pPr>
                      <a:r>
                        <a:rPr lang="en-SG" sz="1000">
                          <a:effectLst/>
                        </a:rPr>
                        <a:t>Tested By: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Kadek Adi Astawa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346541"/>
                  </a:ext>
                </a:extLst>
              </a:tr>
              <a:tr h="0">
                <a:tc>
                  <a:txBody>
                    <a:bodyPr/>
                    <a:lstStyle/>
                    <a:p>
                      <a:pPr marL="0" marR="0">
                        <a:lnSpc>
                          <a:spcPct val="107000"/>
                        </a:lnSpc>
                        <a:spcBef>
                          <a:spcPts val="0"/>
                        </a:spcBef>
                        <a:spcAft>
                          <a:spcPts val="0"/>
                        </a:spcAft>
                      </a:pPr>
                      <a:r>
                        <a:rPr lang="en-SG" sz="1000">
                          <a:effectLst/>
                        </a:rPr>
                        <a:t>Tested Date: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2/16/2023</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346716"/>
                  </a:ext>
                </a:extLst>
              </a:tr>
              <a:tr h="0">
                <a:tc>
                  <a:txBody>
                    <a:bodyPr/>
                    <a:lstStyle/>
                    <a:p>
                      <a:pPr marL="0" marR="0">
                        <a:lnSpc>
                          <a:spcPct val="107000"/>
                        </a:lnSpc>
                        <a:spcBef>
                          <a:spcPts val="0"/>
                        </a:spcBef>
                        <a:spcAft>
                          <a:spcPts val="0"/>
                        </a:spcAft>
                      </a:pPr>
                      <a:r>
                        <a:rPr lang="en-SG" sz="1000">
                          <a:effectLst/>
                        </a:rPr>
                        <a:t>Testing Name/ Test Scenario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Usability Testing/ TS018 / TS019 / TS020 / TS021 / TS022</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45872859"/>
                  </a:ext>
                </a:extLst>
              </a:tr>
              <a:tr h="0">
                <a:tc>
                  <a:txBody>
                    <a:bodyPr/>
                    <a:lstStyle/>
                    <a:p>
                      <a:pPr marL="0" marR="0">
                        <a:lnSpc>
                          <a:spcPct val="107000"/>
                        </a:lnSpc>
                        <a:spcBef>
                          <a:spcPts val="0"/>
                        </a:spcBef>
                        <a:spcAft>
                          <a:spcPts val="0"/>
                        </a:spcAft>
                      </a:pPr>
                      <a:r>
                        <a:rPr lang="en-SG" sz="1000">
                          <a:effectLst/>
                        </a:rPr>
                        <a:t>Total Number of Test Cases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5</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78361637"/>
                  </a:ext>
                </a:extLst>
              </a:tr>
              <a:tr h="0">
                <a:tc>
                  <a:txBody>
                    <a:bodyPr/>
                    <a:lstStyle/>
                    <a:p>
                      <a:pPr marL="0" marR="0">
                        <a:lnSpc>
                          <a:spcPct val="107000"/>
                        </a:lnSpc>
                        <a:spcBef>
                          <a:spcPts val="0"/>
                        </a:spcBef>
                        <a:spcAft>
                          <a:spcPts val="0"/>
                        </a:spcAft>
                      </a:pPr>
                      <a:r>
                        <a:rPr lang="en-SG" sz="1000">
                          <a:effectLst/>
                        </a:rPr>
                        <a:t>No. of 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5</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36424547"/>
                  </a:ext>
                </a:extLst>
              </a:tr>
              <a:tr h="0">
                <a:tc>
                  <a:txBody>
                    <a:bodyPr/>
                    <a:lstStyle/>
                    <a:p>
                      <a:pPr marL="0" marR="0">
                        <a:lnSpc>
                          <a:spcPct val="107000"/>
                        </a:lnSpc>
                        <a:spcBef>
                          <a:spcPts val="0"/>
                        </a:spcBef>
                        <a:spcAft>
                          <a:spcPts val="0"/>
                        </a:spcAft>
                      </a:pPr>
                      <a:r>
                        <a:rPr lang="en-SG" sz="1000">
                          <a:effectLst/>
                        </a:rPr>
                        <a:t>No. of Failures: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0</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70287249"/>
                  </a:ext>
                </a:extLst>
              </a:tr>
              <a:tr h="0">
                <a:tc>
                  <a:txBody>
                    <a:bodyPr/>
                    <a:lstStyle/>
                    <a:p>
                      <a:pPr marL="0" marR="0">
                        <a:lnSpc>
                          <a:spcPct val="107000"/>
                        </a:lnSpc>
                        <a:spcBef>
                          <a:spcPts val="0"/>
                        </a:spcBef>
                        <a:spcAft>
                          <a:spcPts val="0"/>
                        </a:spcAft>
                      </a:pPr>
                      <a:r>
                        <a:rPr lang="en-SG" sz="1000">
                          <a:effectLst/>
                        </a:rPr>
                        <a:t>Elapsed Time: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12 minutes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06143568"/>
                  </a:ext>
                </a:extLst>
              </a:tr>
              <a:tr h="0">
                <a:tc>
                  <a:txBody>
                    <a:bodyPr/>
                    <a:lstStyle/>
                    <a:p>
                      <a:pPr marL="0" marR="0">
                        <a:lnSpc>
                          <a:spcPct val="107000"/>
                        </a:lnSpc>
                        <a:spcBef>
                          <a:spcPts val="0"/>
                        </a:spcBef>
                        <a:spcAft>
                          <a:spcPts val="0"/>
                        </a:spcAft>
                      </a:pPr>
                      <a:r>
                        <a:rPr lang="en-SG" sz="1000">
                          <a:effectLst/>
                        </a:rPr>
                        <a:t>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68697851"/>
                  </a:ext>
                </a:extLst>
              </a:tr>
              <a:tr h="0">
                <a:tc>
                  <a:txBody>
                    <a:bodyPr/>
                    <a:lstStyle/>
                    <a:p>
                      <a:pPr marL="0" marR="0">
                        <a:lnSpc>
                          <a:spcPct val="107000"/>
                        </a:lnSpc>
                        <a:spcBef>
                          <a:spcPts val="0"/>
                        </a:spcBef>
                        <a:spcAft>
                          <a:spcPts val="0"/>
                        </a:spcAft>
                      </a:pPr>
                      <a:r>
                        <a:rPr lang="en-SG" sz="1000">
                          <a:effectLst/>
                        </a:rPr>
                        <a:t>Tested By: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Kadek Adi Astawa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969212190"/>
                  </a:ext>
                </a:extLst>
              </a:tr>
              <a:tr h="0">
                <a:tc>
                  <a:txBody>
                    <a:bodyPr/>
                    <a:lstStyle/>
                    <a:p>
                      <a:pPr marL="0" marR="0">
                        <a:lnSpc>
                          <a:spcPct val="107000"/>
                        </a:lnSpc>
                        <a:spcBef>
                          <a:spcPts val="0"/>
                        </a:spcBef>
                        <a:spcAft>
                          <a:spcPts val="0"/>
                        </a:spcAft>
                      </a:pPr>
                      <a:r>
                        <a:rPr lang="en-SG" sz="1000">
                          <a:effectLst/>
                        </a:rPr>
                        <a:t>Tested Date: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2/16/2023</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46653805"/>
                  </a:ext>
                </a:extLst>
              </a:tr>
              <a:tr h="0">
                <a:tc>
                  <a:txBody>
                    <a:bodyPr/>
                    <a:lstStyle/>
                    <a:p>
                      <a:pPr marL="0" marR="0">
                        <a:lnSpc>
                          <a:spcPct val="107000"/>
                        </a:lnSpc>
                        <a:spcBef>
                          <a:spcPts val="0"/>
                        </a:spcBef>
                        <a:spcAft>
                          <a:spcPts val="0"/>
                        </a:spcAft>
                      </a:pPr>
                      <a:r>
                        <a:rPr lang="en-SG" sz="1000">
                          <a:effectLst/>
                        </a:rPr>
                        <a:t>Testing Name/ Test Scenario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Security Testing/ TS023</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25106552"/>
                  </a:ext>
                </a:extLst>
              </a:tr>
              <a:tr h="0">
                <a:tc>
                  <a:txBody>
                    <a:bodyPr/>
                    <a:lstStyle/>
                    <a:p>
                      <a:pPr marL="0" marR="0">
                        <a:lnSpc>
                          <a:spcPct val="107000"/>
                        </a:lnSpc>
                        <a:spcBef>
                          <a:spcPts val="0"/>
                        </a:spcBef>
                        <a:spcAft>
                          <a:spcPts val="0"/>
                        </a:spcAft>
                      </a:pPr>
                      <a:r>
                        <a:rPr lang="en-SG" sz="1000">
                          <a:effectLst/>
                        </a:rPr>
                        <a:t>Total Number of Test Cases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5</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78444805"/>
                  </a:ext>
                </a:extLst>
              </a:tr>
              <a:tr h="0">
                <a:tc>
                  <a:txBody>
                    <a:bodyPr/>
                    <a:lstStyle/>
                    <a:p>
                      <a:pPr marL="0" marR="0">
                        <a:lnSpc>
                          <a:spcPct val="107000"/>
                        </a:lnSpc>
                        <a:spcBef>
                          <a:spcPts val="0"/>
                        </a:spcBef>
                        <a:spcAft>
                          <a:spcPts val="0"/>
                        </a:spcAft>
                      </a:pPr>
                      <a:r>
                        <a:rPr lang="en-SG" sz="1000">
                          <a:effectLst/>
                        </a:rPr>
                        <a:t>No. of 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5</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99801960"/>
                  </a:ext>
                </a:extLst>
              </a:tr>
              <a:tr h="0">
                <a:tc>
                  <a:txBody>
                    <a:bodyPr/>
                    <a:lstStyle/>
                    <a:p>
                      <a:pPr marL="0" marR="0">
                        <a:lnSpc>
                          <a:spcPct val="107000"/>
                        </a:lnSpc>
                        <a:spcBef>
                          <a:spcPts val="0"/>
                        </a:spcBef>
                        <a:spcAft>
                          <a:spcPts val="0"/>
                        </a:spcAft>
                      </a:pPr>
                      <a:r>
                        <a:rPr lang="en-SG" sz="1000">
                          <a:effectLst/>
                        </a:rPr>
                        <a:t>No. of Failures: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0</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01447429"/>
                  </a:ext>
                </a:extLst>
              </a:tr>
              <a:tr h="0">
                <a:tc>
                  <a:txBody>
                    <a:bodyPr/>
                    <a:lstStyle/>
                    <a:p>
                      <a:pPr marL="0" marR="0">
                        <a:lnSpc>
                          <a:spcPct val="107000"/>
                        </a:lnSpc>
                        <a:spcBef>
                          <a:spcPts val="0"/>
                        </a:spcBef>
                        <a:spcAft>
                          <a:spcPts val="0"/>
                        </a:spcAft>
                      </a:pPr>
                      <a:r>
                        <a:rPr lang="en-SG" sz="1000">
                          <a:effectLst/>
                        </a:rPr>
                        <a:t>Elapsed Time: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10 minutes</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74991006"/>
                  </a:ext>
                </a:extLst>
              </a:tr>
            </a:tbl>
          </a:graphicData>
        </a:graphic>
      </p:graphicFrame>
    </p:spTree>
    <p:extLst>
      <p:ext uri="{BB962C8B-B14F-4D97-AF65-F5344CB8AC3E}">
        <p14:creationId xmlns:p14="http://schemas.microsoft.com/office/powerpoint/2010/main" val="1818920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a:extLst>
              <a:ext uri="{FF2B5EF4-FFF2-40B4-BE49-F238E27FC236}">
                <a16:creationId xmlns:a16="http://schemas.microsoft.com/office/drawing/2014/main" id="{5E6AA0FD-9082-4122-BEF1-DF7D4F695597}"/>
              </a:ext>
            </a:extLst>
          </p:cNvPr>
          <p:cNvSpPr txBox="1">
            <a:spLocks noChangeArrowheads="1"/>
          </p:cNvSpPr>
          <p:nvPr/>
        </p:nvSpPr>
        <p:spPr bwMode="auto">
          <a:xfrm>
            <a:off x="1558926" y="404814"/>
            <a:ext cx="69853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700" dirty="0">
                <a:solidFill>
                  <a:srgbClr val="FFFFFF"/>
                </a:solidFill>
                <a:latin typeface="Cambria" panose="02040503050406030204" pitchFamily="18" charset="0"/>
                <a:ea typeface="Cambria" panose="02040503050406030204" pitchFamily="18" charset="0"/>
                <a:cs typeface="Arial" panose="020B0604020202020204" pitchFamily="34" charset="0"/>
              </a:rPr>
              <a:t>10. Logs of Test Results</a:t>
            </a:r>
          </a:p>
        </p:txBody>
      </p:sp>
      <p:sp>
        <p:nvSpPr>
          <p:cNvPr id="5" name="Rectangle 4">
            <a:extLst>
              <a:ext uri="{FF2B5EF4-FFF2-40B4-BE49-F238E27FC236}">
                <a16:creationId xmlns:a16="http://schemas.microsoft.com/office/drawing/2014/main" id="{6AE70BF1-D23B-4B63-B002-1F750F68DD5E}"/>
              </a:ext>
            </a:extLst>
          </p:cNvPr>
          <p:cNvSpPr/>
          <p:nvPr/>
        </p:nvSpPr>
        <p:spPr>
          <a:xfrm>
            <a:off x="17028" y="1052736"/>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just">
              <a:defRPr/>
            </a:pPr>
            <a:endParaRPr lang="en-SG" sz="1600"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9C15BFA1-B0C2-414C-9965-9BBBD3AA045B}"/>
              </a:ext>
            </a:extLst>
          </p:cNvPr>
          <p:cNvGraphicFramePr>
            <a:graphicFrameLocks noGrp="1"/>
          </p:cNvGraphicFramePr>
          <p:nvPr>
            <p:extLst>
              <p:ext uri="{D42A27DB-BD31-4B8C-83A1-F6EECF244321}">
                <p14:modId xmlns:p14="http://schemas.microsoft.com/office/powerpoint/2010/main" val="1109907876"/>
              </p:ext>
            </p:extLst>
          </p:nvPr>
        </p:nvGraphicFramePr>
        <p:xfrm>
          <a:off x="2163768" y="1849103"/>
          <a:ext cx="7864464" cy="3159794"/>
        </p:xfrm>
        <a:graphic>
          <a:graphicData uri="http://schemas.openxmlformats.org/drawingml/2006/table">
            <a:tbl>
              <a:tblPr firstRow="1" firstCol="1" bandRow="1">
                <a:tableStyleId>{5C22544A-7EE6-4342-B048-85BDC9FD1C3A}</a:tableStyleId>
              </a:tblPr>
              <a:tblGrid>
                <a:gridCol w="3932232">
                  <a:extLst>
                    <a:ext uri="{9D8B030D-6E8A-4147-A177-3AD203B41FA5}">
                      <a16:colId xmlns:a16="http://schemas.microsoft.com/office/drawing/2014/main" val="3341522684"/>
                    </a:ext>
                  </a:extLst>
                </a:gridCol>
                <a:gridCol w="3932232">
                  <a:extLst>
                    <a:ext uri="{9D8B030D-6E8A-4147-A177-3AD203B41FA5}">
                      <a16:colId xmlns:a16="http://schemas.microsoft.com/office/drawing/2014/main" val="3741900466"/>
                    </a:ext>
                  </a:extLst>
                </a:gridCol>
              </a:tblGrid>
              <a:tr h="227102">
                <a:tc>
                  <a:txBody>
                    <a:bodyPr/>
                    <a:lstStyle/>
                    <a:p>
                      <a:pPr marL="0" marR="0">
                        <a:lnSpc>
                          <a:spcPct val="107000"/>
                        </a:lnSpc>
                        <a:spcBef>
                          <a:spcPts val="0"/>
                        </a:spcBef>
                        <a:spcAft>
                          <a:spcPts val="0"/>
                        </a:spcAft>
                      </a:pPr>
                      <a:r>
                        <a:rPr lang="en-SG" sz="1300">
                          <a:effectLst/>
                        </a:rPr>
                        <a:t>Tested By:</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Kadek Adi Astawa</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1327748330"/>
                  </a:ext>
                </a:extLst>
              </a:tr>
              <a:tr h="227102">
                <a:tc>
                  <a:txBody>
                    <a:bodyPr/>
                    <a:lstStyle/>
                    <a:p>
                      <a:pPr marL="0" marR="0">
                        <a:lnSpc>
                          <a:spcPct val="107000"/>
                        </a:lnSpc>
                        <a:spcBef>
                          <a:spcPts val="0"/>
                        </a:spcBef>
                        <a:spcAft>
                          <a:spcPts val="0"/>
                        </a:spcAft>
                      </a:pPr>
                      <a:r>
                        <a:rPr lang="en-SG" sz="1300">
                          <a:effectLst/>
                        </a:rPr>
                        <a:t>Tested Date:</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2/16/2023</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531548354"/>
                  </a:ext>
                </a:extLst>
              </a:tr>
              <a:tr h="227102">
                <a:tc>
                  <a:txBody>
                    <a:bodyPr/>
                    <a:lstStyle/>
                    <a:p>
                      <a:pPr marL="0" marR="0">
                        <a:lnSpc>
                          <a:spcPct val="107000"/>
                        </a:lnSpc>
                        <a:spcBef>
                          <a:spcPts val="0"/>
                        </a:spcBef>
                        <a:spcAft>
                          <a:spcPts val="0"/>
                        </a:spcAft>
                      </a:pPr>
                      <a:r>
                        <a:rPr lang="en-SG" sz="1300">
                          <a:effectLst/>
                        </a:rPr>
                        <a:t>Testing Name/ Test Scenario ID</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Portability Testing/ TS017</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285478577"/>
                  </a:ext>
                </a:extLst>
              </a:tr>
              <a:tr h="227102">
                <a:tc>
                  <a:txBody>
                    <a:bodyPr/>
                    <a:lstStyle/>
                    <a:p>
                      <a:pPr marL="0" marR="0">
                        <a:lnSpc>
                          <a:spcPct val="107000"/>
                        </a:lnSpc>
                        <a:spcBef>
                          <a:spcPts val="0"/>
                        </a:spcBef>
                        <a:spcAft>
                          <a:spcPts val="0"/>
                        </a:spcAft>
                      </a:pPr>
                      <a:r>
                        <a:rPr lang="en-SG" sz="1300">
                          <a:effectLst/>
                        </a:rPr>
                        <a:t>Total Number of Test Cases</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3</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2431622203"/>
                  </a:ext>
                </a:extLst>
              </a:tr>
              <a:tr h="227102">
                <a:tc>
                  <a:txBody>
                    <a:bodyPr/>
                    <a:lstStyle/>
                    <a:p>
                      <a:pPr marL="0" marR="0">
                        <a:lnSpc>
                          <a:spcPct val="107000"/>
                        </a:lnSpc>
                        <a:spcBef>
                          <a:spcPts val="0"/>
                        </a:spcBef>
                        <a:spcAft>
                          <a:spcPts val="0"/>
                        </a:spcAft>
                      </a:pPr>
                      <a:r>
                        <a:rPr lang="en-SG" sz="1300">
                          <a:effectLst/>
                        </a:rPr>
                        <a:t>No. of Pass:</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3</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1982848796"/>
                  </a:ext>
                </a:extLst>
              </a:tr>
              <a:tr h="227102">
                <a:tc>
                  <a:txBody>
                    <a:bodyPr/>
                    <a:lstStyle/>
                    <a:p>
                      <a:pPr marL="0" marR="0">
                        <a:lnSpc>
                          <a:spcPct val="107000"/>
                        </a:lnSpc>
                        <a:spcBef>
                          <a:spcPts val="0"/>
                        </a:spcBef>
                        <a:spcAft>
                          <a:spcPts val="0"/>
                        </a:spcAft>
                      </a:pPr>
                      <a:r>
                        <a:rPr lang="en-SG" sz="1300">
                          <a:effectLst/>
                        </a:rPr>
                        <a:t>No. of Failures:</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0</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4135027009"/>
                  </a:ext>
                </a:extLst>
              </a:tr>
              <a:tr h="227102">
                <a:tc>
                  <a:txBody>
                    <a:bodyPr/>
                    <a:lstStyle/>
                    <a:p>
                      <a:pPr marL="0" marR="0">
                        <a:lnSpc>
                          <a:spcPct val="107000"/>
                        </a:lnSpc>
                        <a:spcBef>
                          <a:spcPts val="0"/>
                        </a:spcBef>
                        <a:spcAft>
                          <a:spcPts val="0"/>
                        </a:spcAft>
                      </a:pPr>
                      <a:r>
                        <a:rPr lang="en-SG" sz="1300">
                          <a:effectLst/>
                        </a:rPr>
                        <a:t>Elapsed Time:</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5 minutes</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1436802408"/>
                  </a:ext>
                </a:extLst>
              </a:tr>
              <a:tr h="227102">
                <a:tc gridSpan="2">
                  <a:txBody>
                    <a:bodyPr/>
                    <a:lstStyle/>
                    <a:p>
                      <a:pPr marL="0" marR="0" algn="ctr">
                        <a:lnSpc>
                          <a:spcPct val="107000"/>
                        </a:lnSpc>
                        <a:spcBef>
                          <a:spcPts val="0"/>
                        </a:spcBef>
                        <a:spcAft>
                          <a:spcPts val="0"/>
                        </a:spcAft>
                      </a:pPr>
                      <a:r>
                        <a:rPr lang="en-SG" sz="1500">
                          <a:effectLst/>
                        </a:rPr>
                        <a:t>SUMMARY LOG STATUS</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121121" marR="121121" marT="60561" marB="60561"/>
                </a:tc>
                <a:tc hMerge="1">
                  <a:txBody>
                    <a:bodyPr/>
                    <a:lstStyle/>
                    <a:p>
                      <a:endParaRPr lang="en-US"/>
                    </a:p>
                  </a:txBody>
                  <a:tcPr/>
                </a:tc>
                <a:extLst>
                  <a:ext uri="{0D108BD9-81ED-4DB2-BD59-A6C34878D82A}">
                    <a16:rowId xmlns:a16="http://schemas.microsoft.com/office/drawing/2014/main" val="1533508623"/>
                  </a:ext>
                </a:extLst>
              </a:tr>
              <a:tr h="227102">
                <a:tc>
                  <a:txBody>
                    <a:bodyPr/>
                    <a:lstStyle/>
                    <a:p>
                      <a:pPr marL="0" marR="0">
                        <a:lnSpc>
                          <a:spcPct val="107000"/>
                        </a:lnSpc>
                        <a:spcBef>
                          <a:spcPts val="0"/>
                        </a:spcBef>
                        <a:spcAft>
                          <a:spcPts val="0"/>
                        </a:spcAft>
                      </a:pPr>
                      <a:r>
                        <a:rPr lang="en-SG" sz="1300">
                          <a:effectLst/>
                        </a:rPr>
                        <a:t>Total Number of Test Cases</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45</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2802182801"/>
                  </a:ext>
                </a:extLst>
              </a:tr>
              <a:tr h="227102">
                <a:tc>
                  <a:txBody>
                    <a:bodyPr/>
                    <a:lstStyle/>
                    <a:p>
                      <a:pPr marL="0" marR="0">
                        <a:lnSpc>
                          <a:spcPct val="107000"/>
                        </a:lnSpc>
                        <a:spcBef>
                          <a:spcPts val="0"/>
                        </a:spcBef>
                        <a:spcAft>
                          <a:spcPts val="0"/>
                        </a:spcAft>
                      </a:pPr>
                      <a:r>
                        <a:rPr lang="en-SG" sz="1300">
                          <a:effectLst/>
                        </a:rPr>
                        <a:t>Total Number of Pass</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43</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1637147634"/>
                  </a:ext>
                </a:extLst>
              </a:tr>
              <a:tr h="227102">
                <a:tc>
                  <a:txBody>
                    <a:bodyPr/>
                    <a:lstStyle/>
                    <a:p>
                      <a:pPr marL="0" marR="0">
                        <a:lnSpc>
                          <a:spcPct val="107000"/>
                        </a:lnSpc>
                        <a:spcBef>
                          <a:spcPts val="0"/>
                        </a:spcBef>
                        <a:spcAft>
                          <a:spcPts val="0"/>
                        </a:spcAft>
                      </a:pPr>
                      <a:r>
                        <a:rPr lang="en-SG" sz="1300">
                          <a:effectLst/>
                        </a:rPr>
                        <a:t>Total Number of Failures</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2</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2881326962"/>
                  </a:ext>
                </a:extLst>
              </a:tr>
              <a:tr h="227102">
                <a:tc>
                  <a:txBody>
                    <a:bodyPr/>
                    <a:lstStyle/>
                    <a:p>
                      <a:pPr marL="0" marR="0">
                        <a:lnSpc>
                          <a:spcPct val="107000"/>
                        </a:lnSpc>
                        <a:spcBef>
                          <a:spcPts val="0"/>
                        </a:spcBef>
                        <a:spcAft>
                          <a:spcPts val="0"/>
                        </a:spcAft>
                      </a:pPr>
                      <a:r>
                        <a:rPr lang="en-SG" sz="1300">
                          <a:effectLst/>
                        </a:rPr>
                        <a:t>Pass %</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a:effectLst/>
                        </a:rPr>
                        <a:t>95.56%</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4044931200"/>
                  </a:ext>
                </a:extLst>
              </a:tr>
              <a:tr h="227102">
                <a:tc>
                  <a:txBody>
                    <a:bodyPr/>
                    <a:lstStyle/>
                    <a:p>
                      <a:pPr marL="0" marR="0">
                        <a:lnSpc>
                          <a:spcPct val="107000"/>
                        </a:lnSpc>
                        <a:spcBef>
                          <a:spcPts val="0"/>
                        </a:spcBef>
                        <a:spcAft>
                          <a:spcPts val="0"/>
                        </a:spcAft>
                      </a:pPr>
                      <a:r>
                        <a:rPr lang="en-SG" sz="1300">
                          <a:effectLst/>
                        </a:rPr>
                        <a:t>Total Elapsed Time</a:t>
                      </a:r>
                      <a:endParaRPr lang="en-US" sz="150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tc>
                  <a:txBody>
                    <a:bodyPr/>
                    <a:lstStyle/>
                    <a:p>
                      <a:pPr marL="0" marR="0">
                        <a:lnSpc>
                          <a:spcPct val="107000"/>
                        </a:lnSpc>
                        <a:spcBef>
                          <a:spcPts val="0"/>
                        </a:spcBef>
                        <a:spcAft>
                          <a:spcPts val="0"/>
                        </a:spcAft>
                      </a:pPr>
                      <a:r>
                        <a:rPr lang="en-SG" sz="1500" dirty="0">
                          <a:effectLst/>
                        </a:rPr>
                        <a:t>105 minutes</a:t>
                      </a:r>
                      <a:endParaRPr lang="en-US" sz="1500" dirty="0">
                        <a:effectLst/>
                        <a:latin typeface="Calibri" panose="020F0502020204030204" pitchFamily="34" charset="0"/>
                        <a:ea typeface="SimSun" panose="02010600030101010101" pitchFamily="2" charset="-122"/>
                        <a:cs typeface="Arial" panose="020B0604020202020204" pitchFamily="34" charset="0"/>
                      </a:endParaRPr>
                    </a:p>
                  </a:txBody>
                  <a:tcPr marL="90841" marR="90841" marT="0" marB="0"/>
                </a:tc>
                <a:extLst>
                  <a:ext uri="{0D108BD9-81ED-4DB2-BD59-A6C34878D82A}">
                    <a16:rowId xmlns:a16="http://schemas.microsoft.com/office/drawing/2014/main" val="3019820857"/>
                  </a:ext>
                </a:extLst>
              </a:tr>
            </a:tbl>
          </a:graphicData>
        </a:graphic>
      </p:graphicFrame>
    </p:spTree>
    <p:extLst>
      <p:ext uri="{BB962C8B-B14F-4D97-AF65-F5344CB8AC3E}">
        <p14:creationId xmlns:p14="http://schemas.microsoft.com/office/powerpoint/2010/main" val="3341383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D0FCF6B-492A-4895-9ED0-D97564D7FA4E}"/>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11.</a:t>
            </a:r>
            <a:r>
              <a:rPr lang="id-ID"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 </a:t>
            </a:r>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Modification of fail test</a:t>
            </a:r>
          </a:p>
        </p:txBody>
      </p:sp>
      <p:sp>
        <p:nvSpPr>
          <p:cNvPr id="3" name="Rectangle 2">
            <a:extLst>
              <a:ext uri="{FF2B5EF4-FFF2-40B4-BE49-F238E27FC236}">
                <a16:creationId xmlns:a16="http://schemas.microsoft.com/office/drawing/2014/main" id="{DA98F469-4DE3-4609-B63F-4AAE3856938F}"/>
              </a:ext>
            </a:extLst>
          </p:cNvPr>
          <p:cNvSpPr/>
          <p:nvPr/>
        </p:nvSpPr>
        <p:spPr>
          <a:xfrm>
            <a:off x="0" y="1211129"/>
            <a:ext cx="11712623" cy="547260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id-ID" b="1" dirty="0">
                <a:solidFill>
                  <a:schemeClr val="tx1"/>
                </a:solidFill>
                <a:latin typeface="Cambria" panose="02040503050406030204" pitchFamily="18" charset="0"/>
                <a:ea typeface="Cambria" panose="02040503050406030204" pitchFamily="18" charset="0"/>
              </a:rPr>
              <a:t>Registration Scenario (After Modification)</a:t>
            </a:r>
            <a:endParaRPr lang="en-SG" b="1" dirty="0">
              <a:solidFill>
                <a:schemeClr val="tx1"/>
              </a:solidFill>
              <a:latin typeface="Cambria" panose="02040503050406030204" pitchFamily="18" charset="0"/>
              <a:ea typeface="Cambria" panose="02040503050406030204" pitchFamily="18" charset="0"/>
            </a:endParaRPr>
          </a:p>
        </p:txBody>
      </p:sp>
      <p:graphicFrame>
        <p:nvGraphicFramePr>
          <p:cNvPr id="4" name="Table 3">
            <a:extLst>
              <a:ext uri="{FF2B5EF4-FFF2-40B4-BE49-F238E27FC236}">
                <a16:creationId xmlns:a16="http://schemas.microsoft.com/office/drawing/2014/main" id="{B5E34FE6-184E-4CD3-941D-DB062B5A05F5}"/>
              </a:ext>
            </a:extLst>
          </p:cNvPr>
          <p:cNvGraphicFramePr>
            <a:graphicFrameLocks noGrp="1"/>
          </p:cNvGraphicFramePr>
          <p:nvPr>
            <p:extLst>
              <p:ext uri="{D42A27DB-BD31-4B8C-83A1-F6EECF244321}">
                <p14:modId xmlns:p14="http://schemas.microsoft.com/office/powerpoint/2010/main" val="2991527003"/>
              </p:ext>
            </p:extLst>
          </p:nvPr>
        </p:nvGraphicFramePr>
        <p:xfrm>
          <a:off x="413384" y="2204864"/>
          <a:ext cx="5682615" cy="6858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3409379685"/>
                    </a:ext>
                  </a:extLst>
                </a:gridCol>
                <a:gridCol w="4142740">
                  <a:extLst>
                    <a:ext uri="{9D8B030D-6E8A-4147-A177-3AD203B41FA5}">
                      <a16:colId xmlns:a16="http://schemas.microsoft.com/office/drawing/2014/main" val="4168161840"/>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Registration Page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70626097"/>
                  </a:ext>
                </a:extLst>
              </a:tr>
              <a:tr h="127635">
                <a:tc>
                  <a:txBody>
                    <a:bodyPr/>
                    <a:lstStyle/>
                    <a:p>
                      <a:pPr marL="0" marR="0">
                        <a:lnSpc>
                          <a:spcPct val="107000"/>
                        </a:lnSpc>
                        <a:spcBef>
                          <a:spcPts val="0"/>
                        </a:spcBef>
                        <a:spcAft>
                          <a:spcPts val="0"/>
                        </a:spcAft>
                      </a:pPr>
                      <a:r>
                        <a:rPr lang="en-SG" sz="1100">
                          <a:effectLst/>
                        </a:rPr>
                        <a:t>TS006</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4111816443"/>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Registration Functionality</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67247013"/>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The data from registration form should be inserted to the database</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0695728"/>
                  </a:ext>
                </a:extLst>
              </a:tr>
            </a:tbl>
          </a:graphicData>
        </a:graphic>
      </p:graphicFrame>
      <p:graphicFrame>
        <p:nvGraphicFramePr>
          <p:cNvPr id="5" name="Table 4">
            <a:extLst>
              <a:ext uri="{FF2B5EF4-FFF2-40B4-BE49-F238E27FC236}">
                <a16:creationId xmlns:a16="http://schemas.microsoft.com/office/drawing/2014/main" id="{6BEF2C0B-785F-4C79-A658-CDF8AA156ED2}"/>
              </a:ext>
            </a:extLst>
          </p:cNvPr>
          <p:cNvGraphicFramePr>
            <a:graphicFrameLocks noGrp="1"/>
          </p:cNvGraphicFramePr>
          <p:nvPr>
            <p:extLst>
              <p:ext uri="{D42A27DB-BD31-4B8C-83A1-F6EECF244321}">
                <p14:modId xmlns:p14="http://schemas.microsoft.com/office/powerpoint/2010/main" val="1299227402"/>
              </p:ext>
            </p:extLst>
          </p:nvPr>
        </p:nvGraphicFramePr>
        <p:xfrm>
          <a:off x="390257" y="2963608"/>
          <a:ext cx="6477002"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1747531705"/>
                    </a:ext>
                  </a:extLst>
                </a:gridCol>
                <a:gridCol w="867960">
                  <a:extLst>
                    <a:ext uri="{9D8B030D-6E8A-4147-A177-3AD203B41FA5}">
                      <a16:colId xmlns:a16="http://schemas.microsoft.com/office/drawing/2014/main" val="900921287"/>
                    </a:ext>
                  </a:extLst>
                </a:gridCol>
                <a:gridCol w="827959">
                  <a:extLst>
                    <a:ext uri="{9D8B030D-6E8A-4147-A177-3AD203B41FA5}">
                      <a16:colId xmlns:a16="http://schemas.microsoft.com/office/drawing/2014/main" val="3025398023"/>
                    </a:ext>
                  </a:extLst>
                </a:gridCol>
                <a:gridCol w="820340">
                  <a:extLst>
                    <a:ext uri="{9D8B030D-6E8A-4147-A177-3AD203B41FA5}">
                      <a16:colId xmlns:a16="http://schemas.microsoft.com/office/drawing/2014/main" val="4265988805"/>
                    </a:ext>
                  </a:extLst>
                </a:gridCol>
                <a:gridCol w="1379720">
                  <a:extLst>
                    <a:ext uri="{9D8B030D-6E8A-4147-A177-3AD203B41FA5}">
                      <a16:colId xmlns:a16="http://schemas.microsoft.com/office/drawing/2014/main" val="209667753"/>
                    </a:ext>
                  </a:extLst>
                </a:gridCol>
                <a:gridCol w="963836">
                  <a:extLst>
                    <a:ext uri="{9D8B030D-6E8A-4147-A177-3AD203B41FA5}">
                      <a16:colId xmlns:a16="http://schemas.microsoft.com/office/drawing/2014/main" val="1756403402"/>
                    </a:ext>
                  </a:extLst>
                </a:gridCol>
                <a:gridCol w="716845">
                  <a:extLst>
                    <a:ext uri="{9D8B030D-6E8A-4147-A177-3AD203B41FA5}">
                      <a16:colId xmlns:a16="http://schemas.microsoft.com/office/drawing/2014/main" val="1845670742"/>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Test Priority</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9804534"/>
                  </a:ext>
                </a:extLst>
              </a:tr>
              <a:tr h="983615">
                <a:tc>
                  <a:txBody>
                    <a:bodyPr/>
                    <a:lstStyle/>
                    <a:p>
                      <a:pPr marL="0" marR="0">
                        <a:lnSpc>
                          <a:spcPct val="107000"/>
                        </a:lnSpc>
                        <a:spcBef>
                          <a:spcPts val="0"/>
                        </a:spcBef>
                        <a:spcAft>
                          <a:spcPts val="0"/>
                        </a:spcAft>
                      </a:pPr>
                      <a:r>
                        <a:rPr lang="en-US" sz="1200">
                          <a:effectLst/>
                        </a:rPr>
                        <a:t>TS006</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High</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The data should be inserted to the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The data is stored in database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37855945"/>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1.Create Registration Method</a:t>
                      </a:r>
                      <a:endParaRPr lang="en-US" sz="1100" dirty="0">
                        <a:effectLst/>
                      </a:endParaRPr>
                    </a:p>
                    <a:p>
                      <a:pPr marL="0" marR="0">
                        <a:lnSpc>
                          <a:spcPct val="107000"/>
                        </a:lnSpc>
                        <a:spcBef>
                          <a:spcPts val="0"/>
                        </a:spcBef>
                        <a:spcAft>
                          <a:spcPts val="0"/>
                        </a:spcAft>
                      </a:pPr>
                      <a:r>
                        <a:rPr lang="en-SG" sz="1200" dirty="0">
                          <a:effectLst/>
                        </a:rPr>
                        <a:t>2.create new object user with user data inside of it.</a:t>
                      </a:r>
                      <a:endParaRPr lang="en-US" sz="1100" dirty="0">
                        <a:effectLst/>
                      </a:endParaRPr>
                    </a:p>
                    <a:p>
                      <a:pPr marL="0" marR="0">
                        <a:lnSpc>
                          <a:spcPct val="107000"/>
                        </a:lnSpc>
                        <a:spcBef>
                          <a:spcPts val="0"/>
                        </a:spcBef>
                        <a:spcAft>
                          <a:spcPts val="0"/>
                        </a:spcAft>
                      </a:pPr>
                      <a:r>
                        <a:rPr lang="en-SG" sz="1200" dirty="0">
                          <a:effectLst/>
                        </a:rPr>
                        <a:t>3.use service to insert the data</a:t>
                      </a:r>
                      <a:endParaRPr lang="en-US" sz="1100" dirty="0">
                        <a:effectLst/>
                      </a:endParaRPr>
                    </a:p>
                    <a:p>
                      <a:pPr marL="0" marR="0">
                        <a:lnSpc>
                          <a:spcPct val="107000"/>
                        </a:lnSpc>
                        <a:spcBef>
                          <a:spcPts val="0"/>
                        </a:spcBef>
                        <a:spcAft>
                          <a:spcPts val="0"/>
                        </a:spcAft>
                      </a:pPr>
                      <a:r>
                        <a:rPr lang="en-SG" sz="1200" dirty="0">
                          <a:effectLst/>
                        </a:rPr>
                        <a:t>4.run test cases</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28066382"/>
                  </a:ext>
                </a:extLst>
              </a:tr>
            </a:tbl>
          </a:graphicData>
        </a:graphic>
      </p:graphicFrame>
      <p:pic>
        <p:nvPicPr>
          <p:cNvPr id="31746" name="Picture 35863">
            <a:extLst>
              <a:ext uri="{FF2B5EF4-FFF2-40B4-BE49-F238E27FC236}">
                <a16:creationId xmlns:a16="http://schemas.microsoft.com/office/drawing/2014/main" id="{8F1E19AC-D2CF-47B8-BD2F-0BBCD4068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36" y="1895813"/>
            <a:ext cx="44386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1745" name="Picture 35862">
            <a:extLst>
              <a:ext uri="{FF2B5EF4-FFF2-40B4-BE49-F238E27FC236}">
                <a16:creationId xmlns:a16="http://schemas.microsoft.com/office/drawing/2014/main" id="{0A929148-C126-4932-A6AC-49B43B8E1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7486" y="4033901"/>
            <a:ext cx="37338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192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D0FCF6B-492A-4895-9ED0-D97564D7FA4E}"/>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11.</a:t>
            </a:r>
            <a:r>
              <a:rPr lang="id-ID"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 </a:t>
            </a:r>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Modification of fail test</a:t>
            </a:r>
          </a:p>
        </p:txBody>
      </p:sp>
      <p:sp>
        <p:nvSpPr>
          <p:cNvPr id="3" name="Rectangle 2">
            <a:extLst>
              <a:ext uri="{FF2B5EF4-FFF2-40B4-BE49-F238E27FC236}">
                <a16:creationId xmlns:a16="http://schemas.microsoft.com/office/drawing/2014/main" id="{DA98F469-4DE3-4609-B63F-4AAE3856938F}"/>
              </a:ext>
            </a:extLst>
          </p:cNvPr>
          <p:cNvSpPr/>
          <p:nvPr/>
        </p:nvSpPr>
        <p:spPr>
          <a:xfrm>
            <a:off x="0" y="1196752"/>
            <a:ext cx="11784632" cy="554461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Search</a:t>
            </a:r>
            <a:r>
              <a:rPr lang="id-ID" b="1" dirty="0">
                <a:solidFill>
                  <a:schemeClr val="tx1"/>
                </a:solidFill>
                <a:latin typeface="Cambria" panose="02040503050406030204" pitchFamily="18" charset="0"/>
                <a:ea typeface="Cambria" panose="02040503050406030204" pitchFamily="18" charset="0"/>
              </a:rPr>
              <a:t> Car Scenario (After Modification)</a:t>
            </a:r>
            <a:endParaRPr lang="en-SG"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E1ED5BEA-1C1C-40F8-8903-643443EBC26A}"/>
              </a:ext>
            </a:extLst>
          </p:cNvPr>
          <p:cNvGraphicFramePr>
            <a:graphicFrameLocks noGrp="1"/>
          </p:cNvGraphicFramePr>
          <p:nvPr>
            <p:extLst>
              <p:ext uri="{D42A27DB-BD31-4B8C-83A1-F6EECF244321}">
                <p14:modId xmlns:p14="http://schemas.microsoft.com/office/powerpoint/2010/main" val="2758573435"/>
              </p:ext>
            </p:extLst>
          </p:nvPr>
        </p:nvGraphicFramePr>
        <p:xfrm>
          <a:off x="194432" y="2358701"/>
          <a:ext cx="5682615" cy="685800"/>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2047194489"/>
                    </a:ext>
                  </a:extLst>
                </a:gridCol>
                <a:gridCol w="4142740">
                  <a:extLst>
                    <a:ext uri="{9D8B030D-6E8A-4147-A177-3AD203B41FA5}">
                      <a16:colId xmlns:a16="http://schemas.microsoft.com/office/drawing/2014/main" val="537127164"/>
                    </a:ext>
                  </a:extLst>
                </a:gridCol>
              </a:tblGrid>
              <a:tr h="127635">
                <a:tc>
                  <a:txBody>
                    <a:bodyPr/>
                    <a:lstStyle/>
                    <a:p>
                      <a:pPr marL="0" marR="0">
                        <a:lnSpc>
                          <a:spcPct val="107000"/>
                        </a:lnSpc>
                        <a:spcBef>
                          <a:spcPts val="0"/>
                        </a:spcBef>
                        <a:spcAft>
                          <a:spcPts val="0"/>
                        </a:spcAft>
                      </a:pPr>
                      <a:r>
                        <a:rPr lang="en-SG" sz="1100">
                          <a:effectLst/>
                        </a:rPr>
                        <a:t>Test Scenario</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rowSpan="2">
                  <a:txBody>
                    <a:bodyPr/>
                    <a:lstStyle/>
                    <a:p>
                      <a:pPr marL="0" marR="0">
                        <a:lnSpc>
                          <a:spcPct val="107000"/>
                        </a:lnSpc>
                        <a:spcBef>
                          <a:spcPts val="0"/>
                        </a:spcBef>
                        <a:spcAft>
                          <a:spcPts val="0"/>
                        </a:spcAft>
                      </a:pPr>
                      <a:r>
                        <a:rPr lang="en-SG" sz="1100">
                          <a:effectLst/>
                        </a:rPr>
                        <a:t>Search Page</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85017975"/>
                  </a:ext>
                </a:extLst>
              </a:tr>
              <a:tr h="127635">
                <a:tc>
                  <a:txBody>
                    <a:bodyPr/>
                    <a:lstStyle/>
                    <a:p>
                      <a:pPr marL="0" marR="0">
                        <a:lnSpc>
                          <a:spcPct val="107000"/>
                        </a:lnSpc>
                        <a:spcBef>
                          <a:spcPts val="0"/>
                        </a:spcBef>
                        <a:spcAft>
                          <a:spcPts val="0"/>
                        </a:spcAft>
                      </a:pPr>
                      <a:r>
                        <a:rPr lang="en-SG" sz="1100">
                          <a:effectLst/>
                        </a:rPr>
                        <a:t>TS008</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587431825"/>
                  </a:ext>
                </a:extLst>
              </a:tr>
              <a:tr h="0">
                <a:tc>
                  <a:txBody>
                    <a:bodyPr/>
                    <a:lstStyle/>
                    <a:p>
                      <a:pPr marL="0" marR="0">
                        <a:lnSpc>
                          <a:spcPct val="107000"/>
                        </a:lnSpc>
                        <a:spcBef>
                          <a:spcPts val="0"/>
                        </a:spcBef>
                        <a:spcAft>
                          <a:spcPts val="0"/>
                        </a:spcAft>
                      </a:pPr>
                      <a:r>
                        <a:rPr lang="en-SG" sz="1100">
                          <a:effectLst/>
                        </a:rPr>
                        <a:t>Test Cases</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Search Functionality</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98203440"/>
                  </a:ext>
                </a:extLst>
              </a:tr>
              <a:tr h="0">
                <a:tc>
                  <a:txBody>
                    <a:bodyPr/>
                    <a:lstStyle/>
                    <a:p>
                      <a:pPr marL="0" marR="0">
                        <a:lnSpc>
                          <a:spcPct val="107000"/>
                        </a:lnSpc>
                        <a:spcBef>
                          <a:spcPts val="0"/>
                        </a:spcBef>
                        <a:spcAft>
                          <a:spcPts val="0"/>
                        </a:spcAft>
                      </a:pPr>
                      <a:r>
                        <a:rPr lang="en-SG" sz="1100">
                          <a:effectLst/>
                        </a:rPr>
                        <a:t>TC001</a:t>
                      </a:r>
                      <a:endParaRPr lang="en-US" sz="110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Search for a Car</a:t>
                      </a:r>
                      <a:endParaRPr lang="en-US" sz="1100" dirty="0">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34739293"/>
                  </a:ext>
                </a:extLst>
              </a:tr>
            </a:tbl>
          </a:graphicData>
        </a:graphic>
      </p:graphicFrame>
      <p:graphicFrame>
        <p:nvGraphicFramePr>
          <p:cNvPr id="4" name="Table 3">
            <a:extLst>
              <a:ext uri="{FF2B5EF4-FFF2-40B4-BE49-F238E27FC236}">
                <a16:creationId xmlns:a16="http://schemas.microsoft.com/office/drawing/2014/main" id="{B40FC846-0737-41EC-BC3C-E52BCD445996}"/>
              </a:ext>
            </a:extLst>
          </p:cNvPr>
          <p:cNvGraphicFramePr>
            <a:graphicFrameLocks noGrp="1"/>
          </p:cNvGraphicFramePr>
          <p:nvPr>
            <p:extLst>
              <p:ext uri="{D42A27DB-BD31-4B8C-83A1-F6EECF244321}">
                <p14:modId xmlns:p14="http://schemas.microsoft.com/office/powerpoint/2010/main" val="3715822809"/>
              </p:ext>
            </p:extLst>
          </p:nvPr>
        </p:nvGraphicFramePr>
        <p:xfrm>
          <a:off x="194432" y="3126330"/>
          <a:ext cx="6477002" cy="2140585"/>
        </p:xfrm>
        <a:graphic>
          <a:graphicData uri="http://schemas.openxmlformats.org/drawingml/2006/table">
            <a:tbl>
              <a:tblPr firstRow="1" firstCol="1" bandRow="1">
                <a:tableStyleId>{5C22544A-7EE6-4342-B048-85BDC9FD1C3A}</a:tableStyleId>
              </a:tblPr>
              <a:tblGrid>
                <a:gridCol w="900342">
                  <a:extLst>
                    <a:ext uri="{9D8B030D-6E8A-4147-A177-3AD203B41FA5}">
                      <a16:colId xmlns:a16="http://schemas.microsoft.com/office/drawing/2014/main" val="3452261745"/>
                    </a:ext>
                  </a:extLst>
                </a:gridCol>
                <a:gridCol w="867960">
                  <a:extLst>
                    <a:ext uri="{9D8B030D-6E8A-4147-A177-3AD203B41FA5}">
                      <a16:colId xmlns:a16="http://schemas.microsoft.com/office/drawing/2014/main" val="514856286"/>
                    </a:ext>
                  </a:extLst>
                </a:gridCol>
                <a:gridCol w="827959">
                  <a:extLst>
                    <a:ext uri="{9D8B030D-6E8A-4147-A177-3AD203B41FA5}">
                      <a16:colId xmlns:a16="http://schemas.microsoft.com/office/drawing/2014/main" val="1201242635"/>
                    </a:ext>
                  </a:extLst>
                </a:gridCol>
                <a:gridCol w="820340">
                  <a:extLst>
                    <a:ext uri="{9D8B030D-6E8A-4147-A177-3AD203B41FA5}">
                      <a16:colId xmlns:a16="http://schemas.microsoft.com/office/drawing/2014/main" val="2586256857"/>
                    </a:ext>
                  </a:extLst>
                </a:gridCol>
                <a:gridCol w="1379720">
                  <a:extLst>
                    <a:ext uri="{9D8B030D-6E8A-4147-A177-3AD203B41FA5}">
                      <a16:colId xmlns:a16="http://schemas.microsoft.com/office/drawing/2014/main" val="3055636570"/>
                    </a:ext>
                  </a:extLst>
                </a:gridCol>
                <a:gridCol w="963836">
                  <a:extLst>
                    <a:ext uri="{9D8B030D-6E8A-4147-A177-3AD203B41FA5}">
                      <a16:colId xmlns:a16="http://schemas.microsoft.com/office/drawing/2014/main" val="2827132485"/>
                    </a:ext>
                  </a:extLst>
                </a:gridCol>
                <a:gridCol w="716845">
                  <a:extLst>
                    <a:ext uri="{9D8B030D-6E8A-4147-A177-3AD203B41FA5}">
                      <a16:colId xmlns:a16="http://schemas.microsoft.com/office/drawing/2014/main" val="2522413917"/>
                    </a:ext>
                  </a:extLst>
                </a:gridCol>
              </a:tblGrid>
              <a:tr h="0">
                <a:tc>
                  <a:txBody>
                    <a:bodyPr/>
                    <a:lstStyle/>
                    <a:p>
                      <a:pPr marL="0" marR="0">
                        <a:lnSpc>
                          <a:spcPct val="107000"/>
                        </a:lnSpc>
                        <a:spcBef>
                          <a:spcPts val="0"/>
                        </a:spcBef>
                        <a:spcAft>
                          <a:spcPts val="0"/>
                        </a:spcAft>
                      </a:pPr>
                      <a:r>
                        <a:rPr lang="en-US" sz="1200" dirty="0">
                          <a:effectLst/>
                        </a:rPr>
                        <a:t>Test Scenario ID</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Case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Test Priority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Pre-condition</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Expected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Actual Result</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endParaRPr>
                    </a:p>
                    <a:p>
                      <a:pPr marL="0" marR="0">
                        <a:lnSpc>
                          <a:spcPct val="107000"/>
                        </a:lnSpc>
                        <a:spcBef>
                          <a:spcPts val="0"/>
                        </a:spcBef>
                        <a:spcAft>
                          <a:spcPts val="0"/>
                        </a:spcAft>
                      </a:pPr>
                      <a:r>
                        <a:rPr lang="en-US" sz="1200">
                          <a:effectLst/>
                        </a:rPr>
                        <a:t>Fail</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999202132"/>
                  </a:ext>
                </a:extLst>
              </a:tr>
              <a:tr h="983615">
                <a:tc>
                  <a:txBody>
                    <a:bodyPr/>
                    <a:lstStyle/>
                    <a:p>
                      <a:pPr marL="0" marR="0">
                        <a:lnSpc>
                          <a:spcPct val="107000"/>
                        </a:lnSpc>
                        <a:spcBef>
                          <a:spcPts val="0"/>
                        </a:spcBef>
                        <a:spcAft>
                          <a:spcPts val="0"/>
                        </a:spcAft>
                      </a:pPr>
                      <a:r>
                        <a:rPr lang="en-US" sz="1200">
                          <a:effectLst/>
                        </a:rPr>
                        <a:t>TS008</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TC001</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Moderate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Any user can access the website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Display the searched car</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Car displayed like what user search</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46037153"/>
                  </a:ext>
                </a:extLst>
              </a:tr>
              <a:tr h="744220">
                <a:tc>
                  <a:txBody>
                    <a:bodyPr/>
                    <a:lstStyle/>
                    <a:p>
                      <a:pPr marL="0" marR="0">
                        <a:lnSpc>
                          <a:spcPct val="107000"/>
                        </a:lnSpc>
                        <a:spcBef>
                          <a:spcPts val="0"/>
                        </a:spcBef>
                        <a:spcAft>
                          <a:spcPts val="0"/>
                        </a:spcAft>
                      </a:pPr>
                      <a:r>
                        <a:rPr lang="en-US" sz="1200">
                          <a:effectLst/>
                        </a:rPr>
                        <a:t>Test Step &amp; Test data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TC001</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gridSpan="5">
                  <a:txBody>
                    <a:bodyPr/>
                    <a:lstStyle/>
                    <a:p>
                      <a:pPr marL="0" marR="0">
                        <a:lnSpc>
                          <a:spcPct val="107000"/>
                        </a:lnSpc>
                        <a:spcBef>
                          <a:spcPts val="0"/>
                        </a:spcBef>
                        <a:spcAft>
                          <a:spcPts val="0"/>
                        </a:spcAft>
                      </a:pPr>
                      <a:r>
                        <a:rPr lang="en-SG" sz="1200" dirty="0">
                          <a:effectLst/>
                        </a:rPr>
                        <a:t>1.Create Search Method</a:t>
                      </a:r>
                      <a:endParaRPr lang="en-US" sz="1100" dirty="0">
                        <a:effectLst/>
                      </a:endParaRPr>
                    </a:p>
                    <a:p>
                      <a:pPr marL="0" marR="0">
                        <a:lnSpc>
                          <a:spcPct val="107000"/>
                        </a:lnSpc>
                        <a:spcBef>
                          <a:spcPts val="0"/>
                        </a:spcBef>
                        <a:spcAft>
                          <a:spcPts val="0"/>
                        </a:spcAft>
                      </a:pPr>
                      <a:r>
                        <a:rPr lang="en-SG" sz="1200" dirty="0">
                          <a:effectLst/>
                        </a:rPr>
                        <a:t>2.create new object car.</a:t>
                      </a:r>
                      <a:endParaRPr lang="en-US" sz="1100" dirty="0">
                        <a:effectLst/>
                      </a:endParaRPr>
                    </a:p>
                    <a:p>
                      <a:pPr marL="0" marR="0">
                        <a:lnSpc>
                          <a:spcPct val="107000"/>
                        </a:lnSpc>
                        <a:spcBef>
                          <a:spcPts val="0"/>
                        </a:spcBef>
                        <a:spcAft>
                          <a:spcPts val="0"/>
                        </a:spcAft>
                      </a:pPr>
                      <a:r>
                        <a:rPr lang="en-SG" sz="1200" dirty="0">
                          <a:effectLst/>
                        </a:rPr>
                        <a:t>3.use service to search car.</a:t>
                      </a:r>
                      <a:endParaRPr lang="en-US" sz="1100" dirty="0">
                        <a:effectLst/>
                      </a:endParaRPr>
                    </a:p>
                    <a:p>
                      <a:pPr marL="0" marR="0">
                        <a:lnSpc>
                          <a:spcPct val="107000"/>
                        </a:lnSpc>
                        <a:spcBef>
                          <a:spcPts val="0"/>
                        </a:spcBef>
                        <a:spcAft>
                          <a:spcPts val="0"/>
                        </a:spcAft>
                      </a:pPr>
                      <a:r>
                        <a:rPr lang="en-SG" sz="1200" dirty="0">
                          <a:effectLst/>
                        </a:rPr>
                        <a:t>4.run test cases</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76876833"/>
                  </a:ext>
                </a:extLst>
              </a:tr>
            </a:tbl>
          </a:graphicData>
        </a:graphic>
      </p:graphicFrame>
      <p:pic>
        <p:nvPicPr>
          <p:cNvPr id="32770" name="Picture 35861">
            <a:extLst>
              <a:ext uri="{FF2B5EF4-FFF2-40B4-BE49-F238E27FC236}">
                <a16:creationId xmlns:a16="http://schemas.microsoft.com/office/drawing/2014/main" id="{F431C9E8-D536-4D30-BC40-301C4E490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8461" y="2358701"/>
            <a:ext cx="4756924" cy="2243832"/>
          </a:xfrm>
          <a:prstGeom prst="rect">
            <a:avLst/>
          </a:prstGeom>
          <a:noFill/>
          <a:extLst>
            <a:ext uri="{909E8E84-426E-40DD-AFC4-6F175D3DCCD1}">
              <a14:hiddenFill xmlns:a14="http://schemas.microsoft.com/office/drawing/2010/main">
                <a:solidFill>
                  <a:srgbClr val="FFFFFF"/>
                </a:solidFill>
              </a14:hiddenFill>
            </a:ext>
          </a:extLst>
        </p:spPr>
      </p:pic>
      <p:pic>
        <p:nvPicPr>
          <p:cNvPr id="32769" name="Picture 35860">
            <a:extLst>
              <a:ext uri="{FF2B5EF4-FFF2-40B4-BE49-F238E27FC236}">
                <a16:creationId xmlns:a16="http://schemas.microsoft.com/office/drawing/2014/main" id="{0E298CF6-9123-4901-BAEF-26C2AA708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461" y="4653136"/>
            <a:ext cx="32766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013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D0FCF6B-492A-4895-9ED0-D97564D7FA4E}"/>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11.Modification of fail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id-ID" b="1" dirty="0">
                <a:solidFill>
                  <a:schemeClr val="tx1"/>
                </a:solidFill>
                <a:latin typeface="Cambria" panose="02040503050406030204" pitchFamily="18" charset="0"/>
                <a:ea typeface="Cambria" panose="02040503050406030204" pitchFamily="18" charset="0"/>
              </a:rPr>
              <a:t>Log Result After Modification</a:t>
            </a:r>
            <a:endParaRPr lang="en-SG" b="1" dirty="0">
              <a:solidFill>
                <a:schemeClr val="tx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EF125168-32E9-45AD-94C3-A2D15A7C51FA}"/>
              </a:ext>
            </a:extLst>
          </p:cNvPr>
          <p:cNvGraphicFramePr>
            <a:graphicFrameLocks noGrp="1"/>
          </p:cNvGraphicFramePr>
          <p:nvPr/>
        </p:nvGraphicFramePr>
        <p:xfrm>
          <a:off x="3127375" y="2466876"/>
          <a:ext cx="5937250" cy="3086100"/>
        </p:xfrm>
        <a:graphic>
          <a:graphicData uri="http://schemas.openxmlformats.org/drawingml/2006/table">
            <a:tbl>
              <a:tblPr firstRow="1" firstCol="1" bandRow="1">
                <a:tableStyleId>{5C22544A-7EE6-4342-B048-85BDC9FD1C3A}</a:tableStyleId>
              </a:tblPr>
              <a:tblGrid>
                <a:gridCol w="2968625">
                  <a:extLst>
                    <a:ext uri="{9D8B030D-6E8A-4147-A177-3AD203B41FA5}">
                      <a16:colId xmlns:a16="http://schemas.microsoft.com/office/drawing/2014/main" val="1637450931"/>
                    </a:ext>
                  </a:extLst>
                </a:gridCol>
                <a:gridCol w="2968625">
                  <a:extLst>
                    <a:ext uri="{9D8B030D-6E8A-4147-A177-3AD203B41FA5}">
                      <a16:colId xmlns:a16="http://schemas.microsoft.com/office/drawing/2014/main" val="3301525544"/>
                    </a:ext>
                  </a:extLst>
                </a:gridCol>
              </a:tblGrid>
              <a:tr h="0">
                <a:tc>
                  <a:txBody>
                    <a:bodyPr/>
                    <a:lstStyle/>
                    <a:p>
                      <a:pPr marL="0" marR="0">
                        <a:lnSpc>
                          <a:spcPct val="107000"/>
                        </a:lnSpc>
                        <a:spcBef>
                          <a:spcPts val="200"/>
                        </a:spcBef>
                        <a:spcAft>
                          <a:spcPts val="0"/>
                        </a:spcAft>
                      </a:pPr>
                      <a:r>
                        <a:rPr lang="en-SG" sz="1100">
                          <a:effectLst/>
                        </a:rPr>
                        <a:t>Project ID/ Project Name:</a:t>
                      </a:r>
                      <a:endParaRPr lang="en-US" sz="1100" b="1">
                        <a:solidFill>
                          <a:srgbClr val="2E74B5"/>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200"/>
                        </a:spcBef>
                        <a:spcAft>
                          <a:spcPts val="0"/>
                        </a:spcAft>
                      </a:pPr>
                      <a:r>
                        <a:rPr lang="en-SG" sz="1100">
                          <a:effectLst/>
                        </a:rPr>
                        <a:t>Used Car Sale Portal Project</a:t>
                      </a:r>
                      <a:endParaRPr lang="en-US" sz="1100" b="1">
                        <a:solidFill>
                          <a:srgbClr val="2E74B5"/>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3850340"/>
                  </a:ext>
                </a:extLst>
              </a:tr>
              <a:tr h="0">
                <a:tc>
                  <a:txBody>
                    <a:bodyPr/>
                    <a:lstStyle/>
                    <a:p>
                      <a:pPr marL="0" marR="0">
                        <a:lnSpc>
                          <a:spcPct val="107000"/>
                        </a:lnSpc>
                        <a:spcBef>
                          <a:spcPts val="0"/>
                        </a:spcBef>
                        <a:spcAft>
                          <a:spcPts val="0"/>
                        </a:spcAft>
                      </a:pPr>
                      <a:r>
                        <a:rPr lang="en-SG" sz="1100">
                          <a:effectLst/>
                        </a:rPr>
                        <a:t>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3242143"/>
                  </a:ext>
                </a:extLst>
              </a:tr>
              <a:tr h="0">
                <a:tc>
                  <a:txBody>
                    <a:bodyPr/>
                    <a:lstStyle/>
                    <a:p>
                      <a:pPr marL="0" marR="0">
                        <a:lnSpc>
                          <a:spcPct val="107000"/>
                        </a:lnSpc>
                        <a:spcBef>
                          <a:spcPts val="0"/>
                        </a:spcBef>
                        <a:spcAft>
                          <a:spcPts val="0"/>
                        </a:spcAft>
                      </a:pPr>
                      <a:r>
                        <a:rPr lang="en-SG" sz="1000">
                          <a:effectLst/>
                        </a:rPr>
                        <a:t>Reported By: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Kadek Adi Astawa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44339966"/>
                  </a:ext>
                </a:extLst>
              </a:tr>
              <a:tr h="0">
                <a:tc>
                  <a:txBody>
                    <a:bodyPr/>
                    <a:lstStyle/>
                    <a:p>
                      <a:pPr marL="0" marR="0">
                        <a:lnSpc>
                          <a:spcPct val="107000"/>
                        </a:lnSpc>
                        <a:spcBef>
                          <a:spcPts val="0"/>
                        </a:spcBef>
                        <a:spcAft>
                          <a:spcPts val="0"/>
                        </a:spcAft>
                      </a:pPr>
                      <a:r>
                        <a:rPr lang="en-SG" sz="1000">
                          <a:effectLst/>
                        </a:rPr>
                        <a:t>Report Date: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2/16/2023</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457247614"/>
                  </a:ext>
                </a:extLst>
              </a:tr>
              <a:tr h="0">
                <a:tc>
                  <a:txBody>
                    <a:bodyPr/>
                    <a:lstStyle/>
                    <a:p>
                      <a:pPr marL="0" marR="0">
                        <a:lnSpc>
                          <a:spcPct val="107000"/>
                        </a:lnSpc>
                        <a:spcBef>
                          <a:spcPts val="0"/>
                        </a:spcBef>
                        <a:spcAft>
                          <a:spcPts val="0"/>
                        </a:spcAft>
                      </a:pPr>
                      <a:r>
                        <a:rPr lang="en-SG" sz="1000">
                          <a:effectLst/>
                        </a:rPr>
                        <a:t>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95949799"/>
                  </a:ext>
                </a:extLst>
              </a:tr>
              <a:tr h="0">
                <a:tc>
                  <a:txBody>
                    <a:bodyPr/>
                    <a:lstStyle/>
                    <a:p>
                      <a:pPr marL="0" marR="0">
                        <a:lnSpc>
                          <a:spcPct val="107000"/>
                        </a:lnSpc>
                        <a:spcBef>
                          <a:spcPts val="0"/>
                        </a:spcBef>
                        <a:spcAft>
                          <a:spcPts val="0"/>
                        </a:spcAft>
                      </a:pPr>
                      <a:r>
                        <a:rPr lang="en-SG" sz="1000">
                          <a:effectLst/>
                        </a:rPr>
                        <a:t>Tested By:</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Kadek Adi Astawa</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92047872"/>
                  </a:ext>
                </a:extLst>
              </a:tr>
              <a:tr h="0">
                <a:tc>
                  <a:txBody>
                    <a:bodyPr/>
                    <a:lstStyle/>
                    <a:p>
                      <a:pPr marL="0" marR="0">
                        <a:lnSpc>
                          <a:spcPct val="107000"/>
                        </a:lnSpc>
                        <a:spcBef>
                          <a:spcPts val="0"/>
                        </a:spcBef>
                        <a:spcAft>
                          <a:spcPts val="0"/>
                        </a:spcAft>
                      </a:pPr>
                      <a:r>
                        <a:rPr lang="en-SG" sz="1000">
                          <a:effectLst/>
                        </a:rPr>
                        <a:t>Tested Date: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2/16/2023</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13971602"/>
                  </a:ext>
                </a:extLst>
              </a:tr>
              <a:tr h="0">
                <a:tc>
                  <a:txBody>
                    <a:bodyPr/>
                    <a:lstStyle/>
                    <a:p>
                      <a:pPr marL="0" marR="0">
                        <a:lnSpc>
                          <a:spcPct val="107000"/>
                        </a:lnSpc>
                        <a:spcBef>
                          <a:spcPts val="0"/>
                        </a:spcBef>
                        <a:spcAft>
                          <a:spcPts val="0"/>
                        </a:spcAft>
                      </a:pPr>
                      <a:r>
                        <a:rPr lang="en-SG" sz="1000">
                          <a:effectLst/>
                        </a:rPr>
                        <a:t>Testing Name/ Test Scenario ID</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UAT Testing/ TS006 / TS008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3511993"/>
                  </a:ext>
                </a:extLst>
              </a:tr>
              <a:tr h="0">
                <a:tc>
                  <a:txBody>
                    <a:bodyPr/>
                    <a:lstStyle/>
                    <a:p>
                      <a:pPr marL="0" marR="0">
                        <a:lnSpc>
                          <a:spcPct val="107000"/>
                        </a:lnSpc>
                        <a:spcBef>
                          <a:spcPts val="0"/>
                        </a:spcBef>
                        <a:spcAft>
                          <a:spcPts val="0"/>
                        </a:spcAft>
                      </a:pPr>
                      <a:r>
                        <a:rPr lang="en-SG" sz="1000">
                          <a:effectLst/>
                        </a:rPr>
                        <a:t>Total Number of Test Cases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01609755"/>
                  </a:ext>
                </a:extLst>
              </a:tr>
              <a:tr h="0">
                <a:tc>
                  <a:txBody>
                    <a:bodyPr/>
                    <a:lstStyle/>
                    <a:p>
                      <a:pPr marL="0" marR="0">
                        <a:lnSpc>
                          <a:spcPct val="107000"/>
                        </a:lnSpc>
                        <a:spcBef>
                          <a:spcPts val="0"/>
                        </a:spcBef>
                        <a:spcAft>
                          <a:spcPts val="0"/>
                        </a:spcAft>
                      </a:pPr>
                      <a:r>
                        <a:rPr lang="en-SG" sz="1000">
                          <a:effectLst/>
                        </a:rPr>
                        <a:t>No. of 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44667009"/>
                  </a:ext>
                </a:extLst>
              </a:tr>
              <a:tr h="0">
                <a:tc>
                  <a:txBody>
                    <a:bodyPr/>
                    <a:lstStyle/>
                    <a:p>
                      <a:pPr marL="0" marR="0">
                        <a:lnSpc>
                          <a:spcPct val="107000"/>
                        </a:lnSpc>
                        <a:spcBef>
                          <a:spcPts val="0"/>
                        </a:spcBef>
                        <a:spcAft>
                          <a:spcPts val="0"/>
                        </a:spcAft>
                      </a:pPr>
                      <a:r>
                        <a:rPr lang="en-SG" sz="1000">
                          <a:effectLst/>
                        </a:rPr>
                        <a:t>No. of Failures: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0</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25173381"/>
                  </a:ext>
                </a:extLst>
              </a:tr>
              <a:tr h="0">
                <a:tc>
                  <a:txBody>
                    <a:bodyPr/>
                    <a:lstStyle/>
                    <a:p>
                      <a:pPr marL="0" marR="0">
                        <a:lnSpc>
                          <a:spcPct val="107000"/>
                        </a:lnSpc>
                        <a:spcBef>
                          <a:spcPts val="0"/>
                        </a:spcBef>
                        <a:spcAft>
                          <a:spcPts val="0"/>
                        </a:spcAft>
                      </a:pPr>
                      <a:r>
                        <a:rPr lang="en-SG" sz="1000">
                          <a:effectLst/>
                        </a:rPr>
                        <a:t>Elapsed Time: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9 minutes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4467125"/>
                  </a:ext>
                </a:extLst>
              </a:tr>
              <a:tr h="0">
                <a:tc gridSpan="2">
                  <a:txBody>
                    <a:bodyPr/>
                    <a:lstStyle/>
                    <a:p>
                      <a:pPr marL="0" marR="0" algn="ctr">
                        <a:lnSpc>
                          <a:spcPct val="107000"/>
                        </a:lnSpc>
                        <a:spcBef>
                          <a:spcPts val="0"/>
                        </a:spcBef>
                        <a:spcAft>
                          <a:spcPts val="0"/>
                        </a:spcAft>
                      </a:pPr>
                      <a:r>
                        <a:rPr lang="en-SG" sz="1100">
                          <a:effectLst/>
                        </a:rPr>
                        <a:t>SUMMARY LOG STATUS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329055672"/>
                  </a:ext>
                </a:extLst>
              </a:tr>
              <a:tr h="0">
                <a:tc>
                  <a:txBody>
                    <a:bodyPr/>
                    <a:lstStyle/>
                    <a:p>
                      <a:pPr marL="0" marR="0">
                        <a:lnSpc>
                          <a:spcPct val="107000"/>
                        </a:lnSpc>
                        <a:spcBef>
                          <a:spcPts val="0"/>
                        </a:spcBef>
                        <a:spcAft>
                          <a:spcPts val="0"/>
                        </a:spcAft>
                      </a:pPr>
                      <a:r>
                        <a:rPr lang="en-SG" sz="1000">
                          <a:effectLst/>
                        </a:rPr>
                        <a:t>Total Number of Test Cases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53597216"/>
                  </a:ext>
                </a:extLst>
              </a:tr>
              <a:tr h="0">
                <a:tc>
                  <a:txBody>
                    <a:bodyPr/>
                    <a:lstStyle/>
                    <a:p>
                      <a:pPr marL="0" marR="0">
                        <a:lnSpc>
                          <a:spcPct val="107000"/>
                        </a:lnSpc>
                        <a:spcBef>
                          <a:spcPts val="0"/>
                        </a:spcBef>
                        <a:spcAft>
                          <a:spcPts val="0"/>
                        </a:spcAft>
                      </a:pPr>
                      <a:r>
                        <a:rPr lang="en-SG" sz="1000">
                          <a:effectLst/>
                        </a:rPr>
                        <a:t>Total Number of Pass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2</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28116280"/>
                  </a:ext>
                </a:extLst>
              </a:tr>
              <a:tr h="0">
                <a:tc>
                  <a:txBody>
                    <a:bodyPr/>
                    <a:lstStyle/>
                    <a:p>
                      <a:pPr marL="0" marR="0">
                        <a:lnSpc>
                          <a:spcPct val="107000"/>
                        </a:lnSpc>
                        <a:spcBef>
                          <a:spcPts val="0"/>
                        </a:spcBef>
                        <a:spcAft>
                          <a:spcPts val="0"/>
                        </a:spcAft>
                      </a:pPr>
                      <a:r>
                        <a:rPr lang="en-SG" sz="1000">
                          <a:effectLst/>
                        </a:rPr>
                        <a:t>Total Number of Failures</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0</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82151958"/>
                  </a:ext>
                </a:extLst>
              </a:tr>
              <a:tr h="0">
                <a:tc>
                  <a:txBody>
                    <a:bodyPr/>
                    <a:lstStyle/>
                    <a:p>
                      <a:pPr marL="0" marR="0">
                        <a:lnSpc>
                          <a:spcPct val="107000"/>
                        </a:lnSpc>
                        <a:spcBef>
                          <a:spcPts val="0"/>
                        </a:spcBef>
                        <a:spcAft>
                          <a:spcPts val="0"/>
                        </a:spcAft>
                      </a:pPr>
                      <a:r>
                        <a:rPr lang="en-SG" sz="1000">
                          <a:effectLst/>
                        </a:rPr>
                        <a:t>Pass %</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a:effectLst/>
                        </a:rPr>
                        <a:t>100%</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00069128"/>
                  </a:ext>
                </a:extLst>
              </a:tr>
              <a:tr h="0">
                <a:tc>
                  <a:txBody>
                    <a:bodyPr/>
                    <a:lstStyle/>
                    <a:p>
                      <a:pPr marL="0" marR="0">
                        <a:lnSpc>
                          <a:spcPct val="107000"/>
                        </a:lnSpc>
                        <a:spcBef>
                          <a:spcPts val="0"/>
                        </a:spcBef>
                        <a:spcAft>
                          <a:spcPts val="0"/>
                        </a:spcAft>
                      </a:pPr>
                      <a:r>
                        <a:rPr lang="en-SG" sz="1000">
                          <a:effectLst/>
                        </a:rPr>
                        <a:t>Total Elapsed Time</a:t>
                      </a:r>
                      <a:endParaRPr lang="en-US" sz="11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SG" sz="1100" dirty="0">
                          <a:effectLst/>
                        </a:rPr>
                        <a:t>9minutes</a:t>
                      </a:r>
                      <a:endParaRPr lang="en-US"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1844298"/>
                  </a:ext>
                </a:extLst>
              </a:tr>
            </a:tbl>
          </a:graphicData>
        </a:graphic>
      </p:graphicFrame>
    </p:spTree>
    <p:extLst>
      <p:ext uri="{BB962C8B-B14F-4D97-AF65-F5344CB8AC3E}">
        <p14:creationId xmlns:p14="http://schemas.microsoft.com/office/powerpoint/2010/main" val="2670594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rgbClr val="FFFFFF"/>
                </a:solidFill>
                <a:latin typeface="Cambria" panose="02040503050406030204" pitchFamily="18" charset="0"/>
                <a:ea typeface="Cambria" panose="02040503050406030204" pitchFamily="18" charset="0"/>
                <a:cs typeface="Arial" panose="020B0604020202020204" pitchFamily="34" charset="0"/>
              </a:rPr>
              <a:t>1. </a:t>
            </a:r>
            <a:r>
              <a:rPr lang="en-SG" altLang="en-US" sz="2800" b="1" dirty="0">
                <a:solidFill>
                  <a:schemeClr val="bg1"/>
                </a:solidFill>
                <a:latin typeface="Cambria" panose="02040503050406030204" pitchFamily="18" charset="0"/>
                <a:ea typeface="Cambria" panose="02040503050406030204" pitchFamily="18" charset="0"/>
              </a:rPr>
              <a:t>List of software used</a:t>
            </a:r>
            <a:endPar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SG" dirty="0">
                <a:solidFill>
                  <a:schemeClr val="tx1"/>
                </a:solidFill>
                <a:latin typeface="Cambria" panose="02040503050406030204" pitchFamily="18" charset="0"/>
                <a:ea typeface="Cambria" panose="02040503050406030204" pitchFamily="18" charset="0"/>
              </a:rPr>
              <a:t>			Service</a:t>
            </a:r>
          </a:p>
        </p:txBody>
      </p:sp>
      <p:pic>
        <p:nvPicPr>
          <p:cNvPr id="4" name="Picture 3">
            <a:extLst>
              <a:ext uri="{FF2B5EF4-FFF2-40B4-BE49-F238E27FC236}">
                <a16:creationId xmlns:a16="http://schemas.microsoft.com/office/drawing/2014/main" id="{FF3BFA6B-7DDC-46EF-BA5B-E4FF7C91E8E4}"/>
              </a:ext>
            </a:extLst>
          </p:cNvPr>
          <p:cNvPicPr/>
          <p:nvPr/>
        </p:nvPicPr>
        <p:blipFill rotWithShape="1">
          <a:blip r:embed="rId2"/>
          <a:srcRect t="13333" b="19992"/>
          <a:stretch/>
        </p:blipFill>
        <p:spPr bwMode="auto">
          <a:xfrm>
            <a:off x="3115679" y="3815970"/>
            <a:ext cx="8283337" cy="3071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5295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Home</a:t>
            </a:r>
            <a:r>
              <a:rPr lang="id-ID" b="1" dirty="0">
                <a:solidFill>
                  <a:schemeClr val="tx1"/>
                </a:solidFill>
                <a:latin typeface="Cambria" panose="02040503050406030204" pitchFamily="18" charset="0"/>
                <a:ea typeface="Cambria" panose="02040503050406030204" pitchFamily="18" charset="0"/>
              </a:rPr>
              <a:t> Page</a:t>
            </a:r>
            <a:endParaRPr lang="en-SG" b="1" dirty="0">
              <a:solidFill>
                <a:schemeClr val="tx1"/>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06AB4D41-B193-48E5-B021-635136C8A2A7}"/>
              </a:ext>
            </a:extLst>
          </p:cNvPr>
          <p:cNvPicPr/>
          <p:nvPr/>
        </p:nvPicPr>
        <p:blipFill>
          <a:blip r:embed="rId2"/>
          <a:stretch>
            <a:fillRect/>
          </a:stretch>
        </p:blipFill>
        <p:spPr>
          <a:xfrm>
            <a:off x="2003272" y="2032615"/>
            <a:ext cx="8185456" cy="4420572"/>
          </a:xfrm>
          <a:prstGeom prst="rect">
            <a:avLst/>
          </a:prstGeom>
        </p:spPr>
      </p:pic>
    </p:spTree>
    <p:extLst>
      <p:ext uri="{BB962C8B-B14F-4D97-AF65-F5344CB8AC3E}">
        <p14:creationId xmlns:p14="http://schemas.microsoft.com/office/powerpoint/2010/main" val="2815784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id-ID" b="1" dirty="0">
                <a:solidFill>
                  <a:schemeClr val="tx1"/>
                </a:solidFill>
                <a:latin typeface="Cambria" panose="02040503050406030204" pitchFamily="18" charset="0"/>
                <a:ea typeface="Cambria" panose="02040503050406030204" pitchFamily="18" charset="0"/>
              </a:rPr>
              <a:t>Login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9ADEE3C-FAD2-464A-8812-E3F44F1ECED5}"/>
              </a:ext>
            </a:extLst>
          </p:cNvPr>
          <p:cNvPicPr/>
          <p:nvPr/>
        </p:nvPicPr>
        <p:blipFill>
          <a:blip r:embed="rId2"/>
          <a:stretch>
            <a:fillRect/>
          </a:stretch>
        </p:blipFill>
        <p:spPr>
          <a:xfrm>
            <a:off x="1944088" y="1977077"/>
            <a:ext cx="8303823" cy="4476110"/>
          </a:xfrm>
          <a:prstGeom prst="rect">
            <a:avLst/>
          </a:prstGeom>
        </p:spPr>
      </p:pic>
    </p:spTree>
    <p:extLst>
      <p:ext uri="{BB962C8B-B14F-4D97-AF65-F5344CB8AC3E}">
        <p14:creationId xmlns:p14="http://schemas.microsoft.com/office/powerpoint/2010/main" val="3430342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id-ID" b="1" dirty="0">
                <a:solidFill>
                  <a:schemeClr val="tx1"/>
                </a:solidFill>
                <a:latin typeface="Cambria" panose="02040503050406030204" pitchFamily="18" charset="0"/>
                <a:ea typeface="Cambria" panose="02040503050406030204" pitchFamily="18" charset="0"/>
              </a:rPr>
              <a:t>Registration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839BE1E-7D9D-48B9-BDAF-896351CBDD78}"/>
              </a:ext>
            </a:extLst>
          </p:cNvPr>
          <p:cNvPicPr/>
          <p:nvPr/>
        </p:nvPicPr>
        <p:blipFill>
          <a:blip r:embed="rId2"/>
          <a:stretch>
            <a:fillRect/>
          </a:stretch>
        </p:blipFill>
        <p:spPr>
          <a:xfrm>
            <a:off x="2301265" y="2060848"/>
            <a:ext cx="7589469" cy="4104456"/>
          </a:xfrm>
          <a:prstGeom prst="rect">
            <a:avLst/>
          </a:prstGeom>
        </p:spPr>
      </p:pic>
    </p:spTree>
    <p:extLst>
      <p:ext uri="{BB962C8B-B14F-4D97-AF65-F5344CB8AC3E}">
        <p14:creationId xmlns:p14="http://schemas.microsoft.com/office/powerpoint/2010/main" val="3321793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About Us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F91529FF-D2DE-4627-87E5-79C5C12B7CF9}"/>
              </a:ext>
            </a:extLst>
          </p:cNvPr>
          <p:cNvPicPr/>
          <p:nvPr/>
        </p:nvPicPr>
        <p:blipFill>
          <a:blip r:embed="rId2"/>
          <a:stretch>
            <a:fillRect/>
          </a:stretch>
        </p:blipFill>
        <p:spPr>
          <a:xfrm>
            <a:off x="2143845" y="2049735"/>
            <a:ext cx="7904309" cy="4248472"/>
          </a:xfrm>
          <a:prstGeom prst="rect">
            <a:avLst/>
          </a:prstGeom>
        </p:spPr>
      </p:pic>
    </p:spTree>
    <p:extLst>
      <p:ext uri="{BB962C8B-B14F-4D97-AF65-F5344CB8AC3E}">
        <p14:creationId xmlns:p14="http://schemas.microsoft.com/office/powerpoint/2010/main" val="2995317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Contact Us Page</a:t>
            </a:r>
            <a:endParaRPr lang="en-SG" b="1" dirty="0">
              <a:solidFill>
                <a:schemeClr val="tx1"/>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2B913A5F-3E62-492C-89EB-4FF49762CA09}"/>
              </a:ext>
            </a:extLst>
          </p:cNvPr>
          <p:cNvPicPr/>
          <p:nvPr/>
        </p:nvPicPr>
        <p:blipFill>
          <a:blip r:embed="rId2"/>
          <a:stretch>
            <a:fillRect/>
          </a:stretch>
        </p:blipFill>
        <p:spPr>
          <a:xfrm>
            <a:off x="2196376" y="2060848"/>
            <a:ext cx="7799248" cy="4150801"/>
          </a:xfrm>
          <a:prstGeom prst="rect">
            <a:avLst/>
          </a:prstGeom>
        </p:spPr>
      </p:pic>
    </p:spTree>
    <p:extLst>
      <p:ext uri="{BB962C8B-B14F-4D97-AF65-F5344CB8AC3E}">
        <p14:creationId xmlns:p14="http://schemas.microsoft.com/office/powerpoint/2010/main" val="1058361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Car List</a:t>
            </a:r>
            <a:r>
              <a:rPr lang="id-ID" b="1" dirty="0">
                <a:solidFill>
                  <a:schemeClr val="tx1"/>
                </a:solidFill>
                <a:latin typeface="Cambria" panose="02040503050406030204" pitchFamily="18" charset="0"/>
                <a:ea typeface="Cambria" panose="02040503050406030204" pitchFamily="18" charset="0"/>
              </a:rPr>
              <a:t>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732DD9E-C49D-4665-94F5-ED65882031EF}"/>
              </a:ext>
            </a:extLst>
          </p:cNvPr>
          <p:cNvPicPr/>
          <p:nvPr/>
        </p:nvPicPr>
        <p:blipFill>
          <a:blip r:embed="rId2"/>
          <a:stretch>
            <a:fillRect/>
          </a:stretch>
        </p:blipFill>
        <p:spPr>
          <a:xfrm>
            <a:off x="3431704" y="1941910"/>
            <a:ext cx="4535170" cy="1570355"/>
          </a:xfrm>
          <a:prstGeom prst="rect">
            <a:avLst/>
          </a:prstGeom>
        </p:spPr>
      </p:pic>
      <p:pic>
        <p:nvPicPr>
          <p:cNvPr id="6" name="Picture 5">
            <a:extLst>
              <a:ext uri="{FF2B5EF4-FFF2-40B4-BE49-F238E27FC236}">
                <a16:creationId xmlns:a16="http://schemas.microsoft.com/office/drawing/2014/main" id="{652F790D-1CE5-4BE6-A037-ADEA5F68AEE5}"/>
              </a:ext>
            </a:extLst>
          </p:cNvPr>
          <p:cNvPicPr/>
          <p:nvPr/>
        </p:nvPicPr>
        <p:blipFill>
          <a:blip r:embed="rId3"/>
          <a:stretch>
            <a:fillRect/>
          </a:stretch>
        </p:blipFill>
        <p:spPr>
          <a:xfrm>
            <a:off x="3431704" y="3512265"/>
            <a:ext cx="4506595" cy="2286635"/>
          </a:xfrm>
          <a:prstGeom prst="rect">
            <a:avLst/>
          </a:prstGeom>
        </p:spPr>
      </p:pic>
    </p:spTree>
    <p:extLst>
      <p:ext uri="{BB962C8B-B14F-4D97-AF65-F5344CB8AC3E}">
        <p14:creationId xmlns:p14="http://schemas.microsoft.com/office/powerpoint/2010/main" val="130633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Bid Car List</a:t>
            </a:r>
            <a:r>
              <a:rPr lang="id-ID" b="1" dirty="0">
                <a:solidFill>
                  <a:schemeClr val="tx1"/>
                </a:solidFill>
                <a:latin typeface="Cambria" panose="02040503050406030204" pitchFamily="18" charset="0"/>
                <a:ea typeface="Cambria" panose="02040503050406030204" pitchFamily="18" charset="0"/>
              </a:rPr>
              <a:t> Page</a:t>
            </a:r>
            <a:endParaRPr lang="en-SG" b="1" dirty="0">
              <a:solidFill>
                <a:schemeClr val="tx1"/>
              </a:solidFill>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EB4D9961-FAD6-4619-ABE6-7E8BDC09EFF5}"/>
              </a:ext>
            </a:extLst>
          </p:cNvPr>
          <p:cNvPicPr/>
          <p:nvPr/>
        </p:nvPicPr>
        <p:blipFill>
          <a:blip r:embed="rId2"/>
          <a:stretch>
            <a:fillRect/>
          </a:stretch>
        </p:blipFill>
        <p:spPr>
          <a:xfrm>
            <a:off x="3791744" y="1988840"/>
            <a:ext cx="4535805" cy="2442210"/>
          </a:xfrm>
          <a:prstGeom prst="rect">
            <a:avLst/>
          </a:prstGeom>
        </p:spPr>
      </p:pic>
      <p:pic>
        <p:nvPicPr>
          <p:cNvPr id="9" name="Picture 8">
            <a:extLst>
              <a:ext uri="{FF2B5EF4-FFF2-40B4-BE49-F238E27FC236}">
                <a16:creationId xmlns:a16="http://schemas.microsoft.com/office/drawing/2014/main" id="{30FB9735-D1A2-4D0D-BDE8-2D13B2315FAE}"/>
              </a:ext>
            </a:extLst>
          </p:cNvPr>
          <p:cNvPicPr/>
          <p:nvPr/>
        </p:nvPicPr>
        <p:blipFill>
          <a:blip r:embed="rId3"/>
          <a:stretch>
            <a:fillRect/>
          </a:stretch>
        </p:blipFill>
        <p:spPr>
          <a:xfrm>
            <a:off x="3791744" y="4431050"/>
            <a:ext cx="4506595" cy="1280160"/>
          </a:xfrm>
          <a:prstGeom prst="rect">
            <a:avLst/>
          </a:prstGeom>
        </p:spPr>
      </p:pic>
    </p:spTree>
    <p:extLst>
      <p:ext uri="{BB962C8B-B14F-4D97-AF65-F5344CB8AC3E}">
        <p14:creationId xmlns:p14="http://schemas.microsoft.com/office/powerpoint/2010/main" val="2530499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id-ID" b="1" dirty="0">
                <a:solidFill>
                  <a:schemeClr val="tx1"/>
                </a:solidFill>
                <a:latin typeface="Cambria" panose="02040503050406030204" pitchFamily="18" charset="0"/>
                <a:ea typeface="Cambria" panose="02040503050406030204" pitchFamily="18" charset="0"/>
              </a:rPr>
              <a:t>Car Detail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1EFB30BD-9652-4E26-999C-CADAB2C54F2E}"/>
              </a:ext>
            </a:extLst>
          </p:cNvPr>
          <p:cNvPicPr/>
          <p:nvPr/>
        </p:nvPicPr>
        <p:blipFill>
          <a:blip r:embed="rId2"/>
          <a:stretch>
            <a:fillRect/>
          </a:stretch>
        </p:blipFill>
        <p:spPr>
          <a:xfrm>
            <a:off x="1511785" y="2204863"/>
            <a:ext cx="9168430" cy="4248323"/>
          </a:xfrm>
          <a:prstGeom prst="rect">
            <a:avLst/>
          </a:prstGeom>
        </p:spPr>
      </p:pic>
    </p:spTree>
    <p:extLst>
      <p:ext uri="{BB962C8B-B14F-4D97-AF65-F5344CB8AC3E}">
        <p14:creationId xmlns:p14="http://schemas.microsoft.com/office/powerpoint/2010/main" val="2336361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My Store</a:t>
            </a:r>
            <a:r>
              <a:rPr lang="id-ID" b="1" dirty="0">
                <a:solidFill>
                  <a:schemeClr val="tx1"/>
                </a:solidFill>
                <a:latin typeface="Cambria" panose="02040503050406030204" pitchFamily="18" charset="0"/>
                <a:ea typeface="Cambria" panose="02040503050406030204" pitchFamily="18" charset="0"/>
              </a:rPr>
              <a:t>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44FA9007-B792-4ADD-8A21-61E6D62ECB3D}"/>
              </a:ext>
            </a:extLst>
          </p:cNvPr>
          <p:cNvPicPr/>
          <p:nvPr/>
        </p:nvPicPr>
        <p:blipFill>
          <a:blip r:embed="rId2"/>
          <a:stretch>
            <a:fillRect/>
          </a:stretch>
        </p:blipFill>
        <p:spPr>
          <a:xfrm>
            <a:off x="2139667" y="2060848"/>
            <a:ext cx="7912665" cy="4248472"/>
          </a:xfrm>
          <a:prstGeom prst="rect">
            <a:avLst/>
          </a:prstGeom>
        </p:spPr>
      </p:pic>
    </p:spTree>
    <p:extLst>
      <p:ext uri="{BB962C8B-B14F-4D97-AF65-F5344CB8AC3E}">
        <p14:creationId xmlns:p14="http://schemas.microsoft.com/office/powerpoint/2010/main" val="692153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Add Car</a:t>
            </a:r>
            <a:r>
              <a:rPr lang="id-ID" b="1" dirty="0">
                <a:solidFill>
                  <a:schemeClr val="tx1"/>
                </a:solidFill>
                <a:latin typeface="Cambria" panose="02040503050406030204" pitchFamily="18" charset="0"/>
                <a:ea typeface="Cambria" panose="02040503050406030204" pitchFamily="18" charset="0"/>
              </a:rPr>
              <a:t>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601A80F-BEE0-4F05-B5A5-884521663D5E}"/>
              </a:ext>
            </a:extLst>
          </p:cNvPr>
          <p:cNvPicPr/>
          <p:nvPr/>
        </p:nvPicPr>
        <p:blipFill>
          <a:blip r:embed="rId2"/>
          <a:stretch>
            <a:fillRect/>
          </a:stretch>
        </p:blipFill>
        <p:spPr>
          <a:xfrm>
            <a:off x="2666847" y="2181153"/>
            <a:ext cx="6858305" cy="3744416"/>
          </a:xfrm>
          <a:prstGeom prst="rect">
            <a:avLst/>
          </a:prstGeom>
        </p:spPr>
      </p:pic>
    </p:spTree>
    <p:extLst>
      <p:ext uri="{BB962C8B-B14F-4D97-AF65-F5344CB8AC3E}">
        <p14:creationId xmlns:p14="http://schemas.microsoft.com/office/powerpoint/2010/main" val="96073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rgbClr val="FFFFFF"/>
                </a:solidFill>
                <a:latin typeface="Cambria" panose="02040503050406030204" pitchFamily="18" charset="0"/>
                <a:ea typeface="Cambria" panose="02040503050406030204" pitchFamily="18" charset="0"/>
                <a:cs typeface="Arial" panose="020B0604020202020204" pitchFamily="34" charset="0"/>
              </a:rPr>
              <a:t>1. </a:t>
            </a:r>
            <a:r>
              <a:rPr lang="en-SG" altLang="en-US" sz="2800" b="1" dirty="0">
                <a:solidFill>
                  <a:schemeClr val="bg1"/>
                </a:solidFill>
                <a:latin typeface="Cambria" panose="02040503050406030204" pitchFamily="18" charset="0"/>
                <a:ea typeface="Cambria" panose="02040503050406030204" pitchFamily="18" charset="0"/>
              </a:rPr>
              <a:t>List of software used</a:t>
            </a:r>
            <a:endPar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SG" dirty="0">
                <a:solidFill>
                  <a:schemeClr val="tx1"/>
                </a:solidFill>
                <a:latin typeface="Cambria" panose="02040503050406030204" pitchFamily="18" charset="0"/>
                <a:ea typeface="Cambria" panose="02040503050406030204" pitchFamily="18" charset="0"/>
              </a:rPr>
              <a:t>				</a:t>
            </a:r>
            <a:r>
              <a:rPr lang="en-SG" dirty="0" err="1">
                <a:solidFill>
                  <a:schemeClr val="tx1"/>
                </a:solidFill>
                <a:latin typeface="Cambria" panose="02040503050406030204" pitchFamily="18" charset="0"/>
                <a:ea typeface="Cambria" panose="02040503050406030204" pitchFamily="18" charset="0"/>
              </a:rPr>
              <a:t>Mysql</a:t>
            </a:r>
            <a:r>
              <a:rPr lang="en-SG" dirty="0">
                <a:solidFill>
                  <a:schemeClr val="tx1"/>
                </a:solidFill>
                <a:latin typeface="Cambria" panose="02040503050406030204" pitchFamily="18" charset="0"/>
                <a:ea typeface="Cambria" panose="02040503050406030204" pitchFamily="18" charset="0"/>
              </a:rPr>
              <a:t> Workbench</a:t>
            </a:r>
          </a:p>
        </p:txBody>
      </p:sp>
      <p:pic>
        <p:nvPicPr>
          <p:cNvPr id="4" name="Picture 3">
            <a:extLst>
              <a:ext uri="{FF2B5EF4-FFF2-40B4-BE49-F238E27FC236}">
                <a16:creationId xmlns:a16="http://schemas.microsoft.com/office/drawing/2014/main" id="{F26CB4EF-417F-4F64-AC03-E68B42B9C2E7}"/>
              </a:ext>
            </a:extLst>
          </p:cNvPr>
          <p:cNvPicPr/>
          <p:nvPr/>
        </p:nvPicPr>
        <p:blipFill>
          <a:blip r:embed="rId2"/>
          <a:stretch>
            <a:fillRect/>
          </a:stretch>
        </p:blipFill>
        <p:spPr>
          <a:xfrm>
            <a:off x="4943872" y="2062901"/>
            <a:ext cx="5295280" cy="4096349"/>
          </a:xfrm>
          <a:prstGeom prst="rect">
            <a:avLst/>
          </a:prstGeom>
        </p:spPr>
      </p:pic>
    </p:spTree>
    <p:extLst>
      <p:ext uri="{BB962C8B-B14F-4D97-AF65-F5344CB8AC3E}">
        <p14:creationId xmlns:p14="http://schemas.microsoft.com/office/powerpoint/2010/main" val="524092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Add Bid Car</a:t>
            </a:r>
            <a:r>
              <a:rPr lang="id-ID" b="1" dirty="0">
                <a:solidFill>
                  <a:schemeClr val="tx1"/>
                </a:solidFill>
                <a:latin typeface="Cambria" panose="02040503050406030204" pitchFamily="18" charset="0"/>
                <a:ea typeface="Cambria" panose="02040503050406030204" pitchFamily="18" charset="0"/>
              </a:rPr>
              <a:t> Page</a:t>
            </a:r>
            <a:endParaRPr lang="en-SG" b="1" dirty="0">
              <a:solidFill>
                <a:schemeClr val="tx1"/>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1DE2FBE8-2B27-40D2-A87A-C8AFBC119C14}"/>
              </a:ext>
            </a:extLst>
          </p:cNvPr>
          <p:cNvPicPr/>
          <p:nvPr/>
        </p:nvPicPr>
        <p:blipFill>
          <a:blip r:embed="rId2"/>
          <a:stretch>
            <a:fillRect/>
          </a:stretch>
        </p:blipFill>
        <p:spPr>
          <a:xfrm>
            <a:off x="2207568" y="2053907"/>
            <a:ext cx="7776864" cy="4201272"/>
          </a:xfrm>
          <a:prstGeom prst="rect">
            <a:avLst/>
          </a:prstGeom>
        </p:spPr>
      </p:pic>
    </p:spTree>
    <p:extLst>
      <p:ext uri="{BB962C8B-B14F-4D97-AF65-F5344CB8AC3E}">
        <p14:creationId xmlns:p14="http://schemas.microsoft.com/office/powerpoint/2010/main" val="3725690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Edit Car</a:t>
            </a:r>
            <a:r>
              <a:rPr lang="id-ID" b="1" dirty="0">
                <a:solidFill>
                  <a:schemeClr val="tx1"/>
                </a:solidFill>
                <a:latin typeface="Cambria" panose="02040503050406030204" pitchFamily="18" charset="0"/>
                <a:ea typeface="Cambria" panose="02040503050406030204" pitchFamily="18" charset="0"/>
              </a:rPr>
              <a:t>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EFE707A-5374-4A2A-A4C0-5752B0F407E2}"/>
              </a:ext>
            </a:extLst>
          </p:cNvPr>
          <p:cNvPicPr/>
          <p:nvPr/>
        </p:nvPicPr>
        <p:blipFill>
          <a:blip r:embed="rId2"/>
          <a:stretch>
            <a:fillRect/>
          </a:stretch>
        </p:blipFill>
        <p:spPr>
          <a:xfrm>
            <a:off x="1731340" y="1916832"/>
            <a:ext cx="8340337" cy="4536355"/>
          </a:xfrm>
          <a:prstGeom prst="rect">
            <a:avLst/>
          </a:prstGeom>
        </p:spPr>
      </p:pic>
    </p:spTree>
    <p:extLst>
      <p:ext uri="{BB962C8B-B14F-4D97-AF65-F5344CB8AC3E}">
        <p14:creationId xmlns:p14="http://schemas.microsoft.com/office/powerpoint/2010/main" val="2243322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Profile</a:t>
            </a:r>
            <a:r>
              <a:rPr lang="id-ID" b="1" dirty="0">
                <a:solidFill>
                  <a:schemeClr val="tx1"/>
                </a:solidFill>
                <a:latin typeface="Cambria" panose="02040503050406030204" pitchFamily="18" charset="0"/>
                <a:ea typeface="Cambria" panose="02040503050406030204" pitchFamily="18" charset="0"/>
              </a:rPr>
              <a:t>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4E83A0D5-F907-4FCE-93F4-6A2884DE645B}"/>
              </a:ext>
            </a:extLst>
          </p:cNvPr>
          <p:cNvPicPr/>
          <p:nvPr/>
        </p:nvPicPr>
        <p:blipFill>
          <a:blip r:embed="rId2"/>
          <a:stretch>
            <a:fillRect/>
          </a:stretch>
        </p:blipFill>
        <p:spPr>
          <a:xfrm>
            <a:off x="2279576" y="1988840"/>
            <a:ext cx="7776864" cy="4179238"/>
          </a:xfrm>
          <a:prstGeom prst="rect">
            <a:avLst/>
          </a:prstGeom>
        </p:spPr>
      </p:pic>
    </p:spTree>
    <p:extLst>
      <p:ext uri="{BB962C8B-B14F-4D97-AF65-F5344CB8AC3E}">
        <p14:creationId xmlns:p14="http://schemas.microsoft.com/office/powerpoint/2010/main" val="172289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id-ID" b="1" dirty="0">
                <a:solidFill>
                  <a:schemeClr val="tx1"/>
                </a:solidFill>
                <a:latin typeface="Cambria" panose="02040503050406030204" pitchFamily="18" charset="0"/>
                <a:ea typeface="Cambria" panose="02040503050406030204" pitchFamily="18" charset="0"/>
              </a:rPr>
              <a:t>Update Profile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BF26C54-E61D-46D5-941B-2E8231D5A13F}"/>
              </a:ext>
            </a:extLst>
          </p:cNvPr>
          <p:cNvPicPr/>
          <p:nvPr/>
        </p:nvPicPr>
        <p:blipFill>
          <a:blip r:embed="rId2"/>
          <a:stretch>
            <a:fillRect/>
          </a:stretch>
        </p:blipFill>
        <p:spPr>
          <a:xfrm>
            <a:off x="2136225" y="2052954"/>
            <a:ext cx="7919549" cy="4256365"/>
          </a:xfrm>
          <a:prstGeom prst="rect">
            <a:avLst/>
          </a:prstGeom>
        </p:spPr>
      </p:pic>
    </p:spTree>
    <p:extLst>
      <p:ext uri="{BB962C8B-B14F-4D97-AF65-F5344CB8AC3E}">
        <p14:creationId xmlns:p14="http://schemas.microsoft.com/office/powerpoint/2010/main" val="163794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Administration Panel</a:t>
            </a:r>
            <a:r>
              <a:rPr lang="id-ID" b="1" dirty="0">
                <a:solidFill>
                  <a:schemeClr val="tx1"/>
                </a:solidFill>
                <a:latin typeface="Cambria" panose="02040503050406030204" pitchFamily="18" charset="0"/>
                <a:ea typeface="Cambria" panose="02040503050406030204" pitchFamily="18" charset="0"/>
              </a:rPr>
              <a:t> Page</a:t>
            </a:r>
            <a:endParaRPr lang="en-SG"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2BE61D7A-61F1-4ED5-8D6B-8443A580B6A8}"/>
              </a:ext>
            </a:extLst>
          </p:cNvPr>
          <p:cNvPicPr/>
          <p:nvPr/>
        </p:nvPicPr>
        <p:blipFill>
          <a:blip r:embed="rId2"/>
          <a:stretch>
            <a:fillRect/>
          </a:stretch>
        </p:blipFill>
        <p:spPr>
          <a:xfrm>
            <a:off x="2495600" y="1916832"/>
            <a:ext cx="7599259" cy="4104456"/>
          </a:xfrm>
          <a:prstGeom prst="rect">
            <a:avLst/>
          </a:prstGeom>
        </p:spPr>
      </p:pic>
    </p:spTree>
    <p:extLst>
      <p:ext uri="{BB962C8B-B14F-4D97-AF65-F5344CB8AC3E}">
        <p14:creationId xmlns:p14="http://schemas.microsoft.com/office/powerpoint/2010/main" val="89488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US" b="1" dirty="0">
                <a:solidFill>
                  <a:schemeClr val="tx1"/>
                </a:solidFill>
                <a:latin typeface="Cambria" panose="02040503050406030204" pitchFamily="18" charset="0"/>
                <a:ea typeface="Cambria" panose="02040503050406030204" pitchFamily="18" charset="0"/>
              </a:rPr>
              <a:t>Error </a:t>
            </a:r>
            <a:r>
              <a:rPr lang="id-ID" b="1" dirty="0">
                <a:solidFill>
                  <a:schemeClr val="tx1"/>
                </a:solidFill>
                <a:latin typeface="Cambria" panose="02040503050406030204" pitchFamily="18" charset="0"/>
                <a:ea typeface="Cambria" panose="02040503050406030204" pitchFamily="18" charset="0"/>
              </a:rPr>
              <a:t>Page</a:t>
            </a:r>
            <a:endParaRPr lang="en-SG" b="1" dirty="0">
              <a:solidFill>
                <a:schemeClr val="tx1"/>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5CCD77B1-31A0-404B-8D4F-CB0A9B861EE8}"/>
              </a:ext>
            </a:extLst>
          </p:cNvPr>
          <p:cNvPicPr/>
          <p:nvPr/>
        </p:nvPicPr>
        <p:blipFill>
          <a:blip r:embed="rId2"/>
          <a:stretch>
            <a:fillRect/>
          </a:stretch>
        </p:blipFill>
        <p:spPr>
          <a:xfrm>
            <a:off x="2171564" y="1954650"/>
            <a:ext cx="7848872" cy="4266300"/>
          </a:xfrm>
          <a:prstGeom prst="rect">
            <a:avLst/>
          </a:prstGeom>
        </p:spPr>
      </p:pic>
    </p:spTree>
    <p:extLst>
      <p:ext uri="{BB962C8B-B14F-4D97-AF65-F5344CB8AC3E}">
        <p14:creationId xmlns:p14="http://schemas.microsoft.com/office/powerpoint/2010/main" val="4094238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03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Cambria" panose="02040503050406030204" pitchFamily="18" charset="0"/>
                <a:ea typeface="Cambria" panose="02040503050406030204" pitchFamily="18" charset="0"/>
                <a:cs typeface="Arial" panose="020B0604020202020204" pitchFamily="34" charset="0"/>
              </a:rPr>
              <a:t>Thank you</a:t>
            </a:r>
          </a:p>
        </p:txBody>
      </p:sp>
      <p:sp>
        <p:nvSpPr>
          <p:cNvPr id="4" name="Rectangle 3">
            <a:extLst>
              <a:ext uri="{FF2B5EF4-FFF2-40B4-BE49-F238E27FC236}">
                <a16:creationId xmlns:a16="http://schemas.microsoft.com/office/drawing/2014/main" id="{B986187B-999C-4D18-B363-6735EDAC02BF}"/>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id-ID" dirty="0">
              <a:solidFill>
                <a:schemeClr val="tx1"/>
              </a:solidFill>
              <a:latin typeface="Cambria" panose="02040503050406030204" pitchFamily="18" charset="0"/>
              <a:ea typeface="Cambria" panose="02040503050406030204" pitchFamily="18" charset="0"/>
            </a:endParaRPr>
          </a:p>
          <a:p>
            <a:pPr algn="ctr">
              <a:defRPr/>
            </a:pPr>
            <a:r>
              <a:rPr lang="en-IN" b="1">
                <a:solidFill>
                  <a:schemeClr val="tx1"/>
                </a:solidFill>
                <a:latin typeface="Cambria" panose="02040503050406030204" pitchFamily="18" charset="0"/>
                <a:ea typeface="Cambria" panose="02040503050406030204" pitchFamily="18" charset="0"/>
              </a:rPr>
              <a:t>Thank you..</a:t>
            </a:r>
            <a:endParaRPr lang="en-SG" b="1"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94337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rgbClr val="FFFFFF"/>
                </a:solidFill>
                <a:latin typeface="Cambria" panose="02040503050406030204" pitchFamily="18" charset="0"/>
                <a:ea typeface="Cambria" panose="02040503050406030204" pitchFamily="18" charset="0"/>
                <a:cs typeface="Arial" panose="020B0604020202020204" pitchFamily="34" charset="0"/>
              </a:rPr>
              <a:t>1. </a:t>
            </a:r>
            <a:r>
              <a:rPr lang="en-SG" altLang="en-US" sz="2800" b="1" dirty="0">
                <a:solidFill>
                  <a:schemeClr val="bg1"/>
                </a:solidFill>
                <a:latin typeface="Cambria" panose="02040503050406030204" pitchFamily="18" charset="0"/>
                <a:ea typeface="Cambria" panose="02040503050406030204" pitchFamily="18" charset="0"/>
              </a:rPr>
              <a:t>List of software used</a:t>
            </a:r>
            <a:endPar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SG" dirty="0">
                <a:solidFill>
                  <a:schemeClr val="tx1"/>
                </a:solidFill>
                <a:latin typeface="Cambria" panose="02040503050406030204" pitchFamily="18" charset="0"/>
                <a:ea typeface="Cambria" panose="02040503050406030204" pitchFamily="18" charset="0"/>
              </a:rPr>
              <a:t>				Google Chrome</a:t>
            </a:r>
          </a:p>
        </p:txBody>
      </p:sp>
      <p:pic>
        <p:nvPicPr>
          <p:cNvPr id="4" name="Picture 3">
            <a:extLst>
              <a:ext uri="{FF2B5EF4-FFF2-40B4-BE49-F238E27FC236}">
                <a16:creationId xmlns:a16="http://schemas.microsoft.com/office/drawing/2014/main" id="{4E855691-2A8E-4C05-8BC4-AFA4B99F1E41}"/>
              </a:ext>
            </a:extLst>
          </p:cNvPr>
          <p:cNvPicPr/>
          <p:nvPr/>
        </p:nvPicPr>
        <p:blipFill>
          <a:blip r:embed="rId2"/>
          <a:stretch>
            <a:fillRect/>
          </a:stretch>
        </p:blipFill>
        <p:spPr>
          <a:xfrm>
            <a:off x="3915410" y="2251392"/>
            <a:ext cx="7221150" cy="3899715"/>
          </a:xfrm>
          <a:prstGeom prst="rect">
            <a:avLst/>
          </a:prstGeom>
        </p:spPr>
      </p:pic>
    </p:spTree>
    <p:extLst>
      <p:ext uri="{BB962C8B-B14F-4D97-AF65-F5344CB8AC3E}">
        <p14:creationId xmlns:p14="http://schemas.microsoft.com/office/powerpoint/2010/main" val="600029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rgbClr val="FFFFFF"/>
                </a:solidFill>
                <a:latin typeface="Cambria" panose="02040503050406030204" pitchFamily="18" charset="0"/>
                <a:ea typeface="Cambria" panose="02040503050406030204" pitchFamily="18" charset="0"/>
                <a:cs typeface="Arial" panose="020B0604020202020204" pitchFamily="34" charset="0"/>
              </a:rPr>
              <a:t>1. </a:t>
            </a:r>
            <a:r>
              <a:rPr lang="en-SG" altLang="en-US" sz="2800" b="1" dirty="0">
                <a:solidFill>
                  <a:schemeClr val="bg1"/>
                </a:solidFill>
                <a:latin typeface="Cambria" panose="02040503050406030204" pitchFamily="18" charset="0"/>
                <a:ea typeface="Cambria" panose="02040503050406030204" pitchFamily="18" charset="0"/>
              </a:rPr>
              <a:t>List of software used</a:t>
            </a:r>
            <a:endPar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SG" dirty="0">
                <a:solidFill>
                  <a:schemeClr val="tx1"/>
                </a:solidFill>
                <a:latin typeface="Cambria" panose="02040503050406030204" pitchFamily="18" charset="0"/>
                <a:ea typeface="Cambria" panose="02040503050406030204" pitchFamily="18" charset="0"/>
              </a:rPr>
              <a:t>				Microsoft Word</a:t>
            </a:r>
          </a:p>
        </p:txBody>
      </p:sp>
      <p:pic>
        <p:nvPicPr>
          <p:cNvPr id="4" name="Picture 3">
            <a:extLst>
              <a:ext uri="{FF2B5EF4-FFF2-40B4-BE49-F238E27FC236}">
                <a16:creationId xmlns:a16="http://schemas.microsoft.com/office/drawing/2014/main" id="{271EBD4D-E66A-490C-A52F-F08A3AB01A2E}"/>
              </a:ext>
            </a:extLst>
          </p:cNvPr>
          <p:cNvPicPr/>
          <p:nvPr/>
        </p:nvPicPr>
        <p:blipFill>
          <a:blip r:embed="rId2"/>
          <a:stretch>
            <a:fillRect/>
          </a:stretch>
        </p:blipFill>
        <p:spPr>
          <a:xfrm>
            <a:off x="3876800" y="2132856"/>
            <a:ext cx="7375961" cy="3876066"/>
          </a:xfrm>
          <a:prstGeom prst="rect">
            <a:avLst/>
          </a:prstGeom>
        </p:spPr>
      </p:pic>
    </p:spTree>
    <p:extLst>
      <p:ext uri="{BB962C8B-B14F-4D97-AF65-F5344CB8AC3E}">
        <p14:creationId xmlns:p14="http://schemas.microsoft.com/office/powerpoint/2010/main" val="2792639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b="1" dirty="0">
                <a:solidFill>
                  <a:srgbClr val="FFFFFF"/>
                </a:solidFill>
                <a:latin typeface="Cambria" panose="02040503050406030204" pitchFamily="18" charset="0"/>
                <a:ea typeface="Cambria" panose="02040503050406030204" pitchFamily="18" charset="0"/>
                <a:cs typeface="Arial" panose="020B0604020202020204" pitchFamily="34" charset="0"/>
              </a:rPr>
              <a:t>1. </a:t>
            </a:r>
            <a:r>
              <a:rPr lang="en-SG" altLang="en-US" sz="2800" b="1" dirty="0">
                <a:solidFill>
                  <a:schemeClr val="bg1"/>
                </a:solidFill>
                <a:latin typeface="Cambria" panose="02040503050406030204" pitchFamily="18" charset="0"/>
                <a:ea typeface="Cambria" panose="02040503050406030204" pitchFamily="18" charset="0"/>
              </a:rPr>
              <a:t>List of software used</a:t>
            </a:r>
            <a:endParaRPr lang="en-US" altLang="en-US" sz="2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5"/>
            <a:ext cx="11784631"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SG" dirty="0">
                <a:solidFill>
                  <a:schemeClr val="tx1"/>
                </a:solidFill>
                <a:latin typeface="Cambria" panose="02040503050406030204" pitchFamily="18" charset="0"/>
                <a:ea typeface="Cambria" panose="02040503050406030204" pitchFamily="18" charset="0"/>
              </a:rPr>
              <a:t>				Microsoft PowerPoint</a:t>
            </a:r>
          </a:p>
        </p:txBody>
      </p:sp>
      <p:pic>
        <p:nvPicPr>
          <p:cNvPr id="4" name="Picture 3">
            <a:extLst>
              <a:ext uri="{FF2B5EF4-FFF2-40B4-BE49-F238E27FC236}">
                <a16:creationId xmlns:a16="http://schemas.microsoft.com/office/drawing/2014/main" id="{77DB009E-7A85-4DB8-A329-EDFB477BA918}"/>
              </a:ext>
            </a:extLst>
          </p:cNvPr>
          <p:cNvPicPr/>
          <p:nvPr/>
        </p:nvPicPr>
        <p:blipFill>
          <a:blip r:embed="rId2"/>
          <a:stretch>
            <a:fillRect/>
          </a:stretch>
        </p:blipFill>
        <p:spPr>
          <a:xfrm>
            <a:off x="4295800" y="2132856"/>
            <a:ext cx="7190398" cy="3857461"/>
          </a:xfrm>
          <a:prstGeom prst="rect">
            <a:avLst/>
          </a:prstGeom>
        </p:spPr>
      </p:pic>
    </p:spTree>
    <p:extLst>
      <p:ext uri="{BB962C8B-B14F-4D97-AF65-F5344CB8AC3E}">
        <p14:creationId xmlns:p14="http://schemas.microsoft.com/office/powerpoint/2010/main" val="18757089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7BCA2A7D56A14184F718EDED5929AB" ma:contentTypeVersion="13" ma:contentTypeDescription="Create a new document." ma:contentTypeScope="" ma:versionID="87604d3f38086f232e30ed64bab27f00">
  <xsd:schema xmlns:xsd="http://www.w3.org/2001/XMLSchema" xmlns:xs="http://www.w3.org/2001/XMLSchema" xmlns:p="http://schemas.microsoft.com/office/2006/metadata/properties" xmlns:ns2="73c634d8-a462-4184-995f-88c430fe8ec7" xmlns:ns3="735935bd-038f-4767-8738-a07dc14ca7e6" targetNamespace="http://schemas.microsoft.com/office/2006/metadata/properties" ma:root="true" ma:fieldsID="c5f7f7d6e191d78d092cdcde9ec2fb86" ns2:_="" ns3:_="">
    <xsd:import namespace="73c634d8-a462-4184-995f-88c430fe8ec7"/>
    <xsd:import namespace="735935bd-038f-4767-8738-a07dc14ca7e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c634d8-a462-4184-995f-88c430fe8e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0bf0ac1-f138-411d-9df9-4081be4fdb8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35935bd-038f-4767-8738-a07dc14ca7e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b387a71-915d-4744-a732-938a66123eab}" ma:internalName="TaxCatchAll" ma:showField="CatchAllData" ma:web="735935bd-038f-4767-8738-a07dc14ca7e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35935bd-038f-4767-8738-a07dc14ca7e6" xsi:nil="true"/>
    <lcf76f155ced4ddcb4097134ff3c332f xmlns="73c634d8-a462-4184-995f-88c430fe8ec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929EDF-1D29-47C9-9524-AD8BC82C6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c634d8-a462-4184-995f-88c430fe8ec7"/>
    <ds:schemaRef ds:uri="735935bd-038f-4767-8738-a07dc14ca7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D1BEA1-E5A9-49BA-A1DF-966B0184533C}">
  <ds:schemaRefs>
    <ds:schemaRef ds:uri="http://schemas.microsoft.com/sharepoint/v3/contenttype/forms"/>
  </ds:schemaRefs>
</ds:datastoreItem>
</file>

<file path=customXml/itemProps3.xml><?xml version="1.0" encoding="utf-8"?>
<ds:datastoreItem xmlns:ds="http://schemas.openxmlformats.org/officeDocument/2006/customXml" ds:itemID="{EAF3EE97-662C-45BD-AEBD-57BE7DC9224B}">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4653679c-027a-42da-84e0-ee3db271a3d7"/>
    <ds:schemaRef ds:uri="4c0b7963-821a-4ef3-8656-26f44fbc441f"/>
    <ds:schemaRef ds:uri="http://www.w3.org/XML/1998/namespace"/>
    <ds:schemaRef ds:uri="735935bd-038f-4767-8738-a07dc14ca7e6"/>
    <ds:schemaRef ds:uri="73c634d8-a462-4184-995f-88c430fe8ec7"/>
  </ds:schemaRefs>
</ds:datastoreItem>
</file>

<file path=docProps/app.xml><?xml version="1.0" encoding="utf-8"?>
<Properties xmlns="http://schemas.openxmlformats.org/officeDocument/2006/extended-properties" xmlns:vt="http://schemas.openxmlformats.org/officeDocument/2006/docPropsVTypes">
  <TotalTime>46352</TotalTime>
  <Words>5517</Words>
  <Application>Microsoft Office PowerPoint</Application>
  <PresentationFormat>Widescreen</PresentationFormat>
  <Paragraphs>1467</Paragraphs>
  <Slides>66</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66</vt:i4>
      </vt:variant>
    </vt:vector>
  </HeadingPairs>
  <TitlesOfParts>
    <vt:vector size="74" baseType="lpstr">
      <vt:lpstr>Arial</vt:lpstr>
      <vt:lpstr>Calibri</vt:lpstr>
      <vt:lpstr>Cambria</vt:lpstr>
      <vt:lpstr>Symbol</vt:lpstr>
      <vt:lpstr>Wingdings</vt:lpstr>
      <vt:lpstr>Office Theme</vt:lpstr>
      <vt:lpstr>1_Office Theme</vt:lpstr>
      <vt:lpstr>2_Office Theme</vt:lpstr>
      <vt:lpstr>Design, Develop, Implement, Test &amp; Document Used Car Sales Portal Website</vt:lpstr>
      <vt:lpstr>Contents</vt:lpstr>
      <vt:lpstr>Contents</vt:lpstr>
      <vt:lpstr>PowerPoint Presentation</vt:lpstr>
      <vt:lpstr>PowerPoint Presentation</vt:lpstr>
      <vt:lpstr>PowerPoint Presentation</vt:lpstr>
      <vt:lpstr>PowerPoint Presentation</vt:lpstr>
      <vt:lpstr>PowerPoint Presentation</vt:lpstr>
      <vt:lpstr>PowerPoint Presentation</vt:lpstr>
      <vt:lpstr>2. Business Process</vt:lpstr>
      <vt:lpstr>2. Business Process</vt:lpstr>
      <vt:lpstr>2. Business Process</vt:lpstr>
      <vt:lpstr>PowerPoint Presentation</vt:lpstr>
      <vt:lpstr>PowerPoint Presentation</vt:lpstr>
      <vt:lpstr>PowerPoint Presentation</vt:lpstr>
      <vt:lpstr>6. Risk Based Testing Strategies</vt:lpstr>
      <vt:lpstr>6. Risk Based Testing Strategies</vt:lpstr>
      <vt:lpstr>PowerPoint Presentation</vt:lpstr>
      <vt:lpstr>8. Security Testing</vt:lpstr>
      <vt:lpstr>8. Security Testing</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9. Test plans and Test cases</vt:lpstr>
      <vt:lpstr>PowerPoint Presentation</vt:lpstr>
      <vt:lpstr>PowerPoint Presentation</vt:lpstr>
      <vt:lpstr>11. Modification of fail test</vt:lpstr>
      <vt:lpstr>11. Modification of fail test</vt:lpstr>
      <vt:lpstr>11.Modification of fail test cases</vt:lpstr>
      <vt:lpstr>13. Project Results</vt:lpstr>
      <vt:lpstr>13. Project Results</vt:lpstr>
      <vt:lpstr>13. Project Results</vt:lpstr>
      <vt:lpstr>13. Project Results</vt:lpstr>
      <vt:lpstr>13. Project Results</vt:lpstr>
      <vt:lpstr>13. Project Results</vt:lpstr>
      <vt:lpstr>13. Project Results</vt:lpstr>
      <vt:lpstr>13. Project Results</vt:lpstr>
      <vt:lpstr>13. Project Results</vt:lpstr>
      <vt:lpstr>13. Project Results</vt:lpstr>
      <vt:lpstr>13. Project Results</vt:lpstr>
      <vt:lpstr>13. Project Results</vt:lpstr>
      <vt:lpstr>13. Project Results</vt:lpstr>
      <vt:lpstr>13. Project Results</vt:lpstr>
      <vt:lpstr>13. Project Results</vt:lpstr>
      <vt:lpstr>13. Project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I Kadek Adi Astawa - bdse0622-020</cp:lastModifiedBy>
  <cp:revision>1918</cp:revision>
  <cp:lastPrinted>2015-07-27T02:04:21Z</cp:lastPrinted>
  <dcterms:created xsi:type="dcterms:W3CDTF">2012-01-26T10:45:43Z</dcterms:created>
  <dcterms:modified xsi:type="dcterms:W3CDTF">2023-02-17T13:51:58Z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0x010100127BCA2A7D56A14184F718EDED5929AB</vt:lpwstr>
  </property>
  <property fmtid="{D5CDD505-2E9C-101B-9397-08002B2CF9AE}" pid="3" name="MediaServiceImageTags">
    <vt:lpwstr/>
  </property>
</Properties>
</file>